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4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5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6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7" r:id="rId2"/>
    <p:sldId id="258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4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56" r:id="rId28"/>
    <p:sldId id="287" r:id="rId29"/>
    <p:sldId id="288" r:id="rId30"/>
    <p:sldId id="289" r:id="rId31"/>
    <p:sldId id="263" r:id="rId32"/>
    <p:sldId id="290" r:id="rId33"/>
    <p:sldId id="291" r:id="rId34"/>
    <p:sldId id="292" r:id="rId35"/>
    <p:sldId id="293" r:id="rId36"/>
    <p:sldId id="259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281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260" r:id="rId1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영환" initials="최영" lastIdx="1" clrIdx="0">
    <p:extLst>
      <p:ext uri="{19B8F6BF-5375-455C-9EA6-DF929625EA0E}">
        <p15:presenceInfo xmlns:p15="http://schemas.microsoft.com/office/powerpoint/2012/main" userId="c489b0ec23478a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E9130-F8C2-4356-B0C5-9EE26627B7B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7B548-C513-48DF-9110-DA1C05F352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5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10D5-B300-403A-A878-5936AC74D23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9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10D5-B300-403A-A878-5936AC74D23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1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10D5-B300-403A-A878-5936AC74D23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53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10D5-B300-403A-A878-5936AC74D23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80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10D5-B300-403A-A878-5936AC74D23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7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+mj-lt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710D5-B300-403A-A878-5936AC74D23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16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4112A-7D45-4AA6-981D-B344E64F9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CF13A8-4F89-4069-9BFB-B2EC013E3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6BBA7-4E31-4720-B007-240B5AB0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F3327-7E4A-42A2-B85A-B75AF399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932FAF-F387-452E-A572-771BB197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84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1D703-D2BA-4789-8812-10E781F8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623258-A3D3-4B8D-8EFF-C99ADC707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D760F-D737-4C92-B8C3-759D1B7F4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4FFE0-8ADC-4A62-AE80-ECC2C696C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634B3-5639-42BD-956D-10315F91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84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F01C34-A3A1-4E20-9EA2-12C5A1EA66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179DC5-1731-489C-BC6B-330DFA528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5C39A9-4571-4A1F-884F-91748DD8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585D4-47F8-4614-A7A5-FA6D367B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244A7-8FCF-435B-9BA8-1BE5FB06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7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C3A4C-7ABD-4B43-8578-03265FFF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713B1-2E12-410A-8ECF-B00DE14C8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6D1B3-A9EF-457C-8D7F-7FA96A02F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F6C872-035D-48A9-B74C-00E0315A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E1A7FA-D078-4498-B494-A9A03682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19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190BD-91E3-46C5-929E-D9FC51C94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2BD2B9-8915-412A-834C-C83F34CAF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95BBA-2768-4481-BE18-2757800CA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4FE4D-FDE0-4BAC-A4DF-EF5009D0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3ACD1-00DE-48B2-B54B-F80E8861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90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152F6-D615-40BE-9486-76067BA9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4DBD4-ADB6-4136-BBE0-FFC89F0DC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09F489-1293-415D-BFF0-17732B15C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D1CC13-DBF4-466A-9FD2-48CCA9A7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D2BF-8C09-41BA-B5ED-1D9C1868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0EA17A-B230-4E13-9D09-9C392EA7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2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AB6BD-A3D6-4AAA-B27B-BFC815A4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0A78C-6CF2-4EB7-B1A3-AF8107F50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FC7038-7E59-4426-89C6-3BA830986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A5EBF5-EF63-4DF3-B76C-22DE3339F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C5716B-3C0C-44AA-BE98-84B16511F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A7A51-554B-45F4-946C-4BD5BCDCB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0B87CC-8D9D-4DC6-AC8B-5A5E1FB81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EA86BA-F0B4-4C14-9983-53C29756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1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1B67B-6226-4304-9A09-3D0732DC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63E377-7D2B-4F44-AB5F-7E16DD5E2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E01BAD-09F4-41A1-B960-8B911308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442B4E-F159-41F0-A071-07D23544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45754D-ABA7-4938-9FFD-7208575FB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95ABBD-D60A-4B87-9264-BACB96D0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9ACED-BCFB-4E95-B228-EC9F1D48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2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25CAF-A517-400F-9653-8F20050EF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B124A1-BD4F-49CB-AA84-CCB77619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203E97-76D7-40ED-8ECF-D3605E0BC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371DA0-CF58-49B3-B90B-BAB53789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89DEB9-6533-4D1A-9428-13E42449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DA23FB-E085-4B5A-95ED-8063558E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43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C5EFF-A94D-4DB1-AD52-FACEC7E7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B56F8F-2B63-47B9-9946-6DB341B0D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386A6D-F099-4D20-A7C3-1C4E5A4A5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92F4E-0282-4D35-9A2A-1868C26E4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F2F9D-FC9F-46D7-9B31-F5F6ECECE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015DA-82B4-4F61-B6BB-F1B7A658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57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254D39-BEBB-41C3-BE8B-30E2A658E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598574-3F55-4FAF-A737-94FAD6D2C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3715A8-C0FA-4B71-B24F-8BFBD859D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14612-D08E-4B70-87EB-9559E92E8516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9DE73-A902-42D0-8C89-40A7C5389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6CACB-9344-439A-AD50-525C8F6F2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F7963-8DF4-4226-8605-B74D8E121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26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.emf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54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58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46.xml"/><Relationship Id="rId7" Type="http://schemas.openxmlformats.org/officeDocument/2006/relationships/image" Target="../media/image5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49.xml"/><Relationship Id="rId7" Type="http://schemas.openxmlformats.org/officeDocument/2006/relationships/image" Target="../media/image62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52.xml"/><Relationship Id="rId7" Type="http://schemas.openxmlformats.org/officeDocument/2006/relationships/image" Target="../media/image6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6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6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6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6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1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7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3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7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7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7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72.xml"/><Relationship Id="rId7" Type="http://schemas.openxmlformats.org/officeDocument/2006/relationships/image" Target="../media/image76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78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9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8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8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8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8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8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8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0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1.jpe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5" Type="http://schemas.openxmlformats.org/officeDocument/2006/relationships/image" Target="../media/image1.emf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oleObject" Target="../embeddings/oleObject3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Relationship Id="rId4" Type="http://schemas.openxmlformats.org/officeDocument/2006/relationships/image" Target="../media/image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3.xml"/><Relationship Id="rId4" Type="http://schemas.openxmlformats.org/officeDocument/2006/relationships/image" Target="../media/image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9586" y="2023670"/>
            <a:ext cx="78488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100" dirty="0">
                <a:latin typeface="Sandoll 고딕Neo2유니 06 Bd" pitchFamily="34" charset="-127"/>
                <a:ea typeface="Sandoll 고딕Neo2유니 06 Bd" pitchFamily="34" charset="-127"/>
              </a:rPr>
              <a:t>5</a:t>
            </a:r>
            <a:r>
              <a:rPr lang="ko-KR" altLang="en-US" sz="8100" dirty="0">
                <a:latin typeface="Sandoll 고딕Neo2유니 06 Bd" pitchFamily="34" charset="-127"/>
                <a:ea typeface="Sandoll 고딕Neo2유니 06 Bd" pitchFamily="34" charset="-127"/>
              </a:rPr>
              <a:t>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69586" y="3568823"/>
            <a:ext cx="7636804" cy="1553593"/>
          </a:xfrm>
          <a:prstGeom prst="rect">
            <a:avLst/>
          </a:prstGeom>
          <a:solidFill>
            <a:srgbClr val="103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고딕Neo1유니코드 03 Lt" pitchFamily="34" charset="-127"/>
                <a:ea typeface="Sandoll 고딕Neo1유니코드 03 Lt" pitchFamily="34" charset="-127"/>
              </a:rPr>
              <a:t>컴퓨터 비전을 위한 딥러닝</a:t>
            </a:r>
          </a:p>
        </p:txBody>
      </p:sp>
    </p:spTree>
    <p:extLst>
      <p:ext uri="{BB962C8B-B14F-4D97-AF65-F5344CB8AC3E}">
        <p14:creationId xmlns:p14="http://schemas.microsoft.com/office/powerpoint/2010/main" val="3059116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486A2-F255-4E12-BC7C-0B8CB2AFF612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5.1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4919F-8743-4D1F-8595-19C470BDCDC0}"/>
              </a:ext>
            </a:extLst>
          </p:cNvPr>
          <p:cNvSpPr txBox="1"/>
          <p:nvPr/>
        </p:nvSpPr>
        <p:spPr>
          <a:xfrm>
            <a:off x="707252" y="1005972"/>
            <a:ext cx="101205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합성 곱의 핵심적인 파라미터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 err="1"/>
              <a:t>입력으로부터</a:t>
            </a:r>
            <a:r>
              <a:rPr lang="ko-KR" altLang="en-US" dirty="0"/>
              <a:t> 뽑아낼 패치의 크기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특성 </a:t>
            </a:r>
            <a:r>
              <a:rPr lang="ko-KR" altLang="en-US" dirty="0" err="1"/>
              <a:t>맵의</a:t>
            </a:r>
            <a:r>
              <a:rPr lang="ko-KR" altLang="en-US" dirty="0"/>
              <a:t> 출력 길이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 </a:t>
            </a:r>
            <a:r>
              <a:rPr lang="ko-KR" altLang="en-US" dirty="0"/>
              <a:t>예시 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Conv2D(</a:t>
            </a:r>
            <a:r>
              <a:rPr lang="en-US" altLang="ko-KR" dirty="0" err="1"/>
              <a:t>ouput_depth</a:t>
            </a:r>
            <a:r>
              <a:rPr lang="en-US" altLang="ko-KR" dirty="0"/>
              <a:t>, (</a:t>
            </a:r>
            <a:r>
              <a:rPr lang="en-US" altLang="ko-KR" dirty="0" err="1"/>
              <a:t>window_height</a:t>
            </a:r>
            <a:r>
              <a:rPr lang="en-US" altLang="ko-KR" dirty="0"/>
              <a:t>, </a:t>
            </a:r>
            <a:r>
              <a:rPr lang="en-US" altLang="ko-KR" dirty="0" err="1"/>
              <a:t>window_width</a:t>
            </a:r>
            <a:r>
              <a:rPr lang="en-US" altLang="ko-KR" dirty="0"/>
              <a:t>))</a:t>
            </a:r>
          </a:p>
          <a:p>
            <a:r>
              <a:rPr lang="ko-KR" altLang="en-US" dirty="0"/>
              <a:t>위와 같이 첫 번째와 두 번째 매개변수로 전달됨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합성 곱 연산 작동방식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입력 특성 맵 위를 </a:t>
            </a:r>
            <a:r>
              <a:rPr lang="en-US" altLang="ko-KR" dirty="0"/>
              <a:t>3 x 3 </a:t>
            </a:r>
            <a:r>
              <a:rPr lang="ko-KR" altLang="en-US" dirty="0"/>
              <a:t>또는 </a:t>
            </a:r>
            <a:r>
              <a:rPr lang="en-US" altLang="ko-KR" dirty="0"/>
              <a:t>5 x 5 </a:t>
            </a:r>
            <a:r>
              <a:rPr lang="ko-KR" altLang="en-US" dirty="0"/>
              <a:t>크기의 윈도우가 </a:t>
            </a:r>
            <a:endParaRPr lang="en-US" altLang="ko-KR" dirty="0"/>
          </a:p>
          <a:p>
            <a:r>
              <a:rPr lang="ko-KR" altLang="en-US" dirty="0" err="1"/>
              <a:t>슬라이딩하면서</a:t>
            </a:r>
            <a:r>
              <a:rPr lang="en-US" altLang="ko-KR" dirty="0"/>
              <a:t> </a:t>
            </a:r>
            <a:r>
              <a:rPr lang="ko-KR" altLang="en-US" dirty="0"/>
              <a:t>모든 위치에서</a:t>
            </a:r>
            <a:r>
              <a:rPr lang="en-US" altLang="ko-KR" dirty="0"/>
              <a:t> </a:t>
            </a:r>
            <a:r>
              <a:rPr lang="ko-KR" altLang="en-US" dirty="0"/>
              <a:t>패치를 추출하는 방식으로 작동함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출력 높이와 너비</a:t>
            </a:r>
            <a:endParaRPr lang="en-US" altLang="ko-KR" dirty="0"/>
          </a:p>
          <a:p>
            <a:r>
              <a:rPr lang="ko-KR" altLang="en-US" dirty="0"/>
              <a:t>입력의 높이</a:t>
            </a:r>
            <a:r>
              <a:rPr lang="en-US" altLang="ko-KR" dirty="0"/>
              <a:t>, </a:t>
            </a:r>
            <a:r>
              <a:rPr lang="ko-KR" altLang="en-US" dirty="0"/>
              <a:t>너비와 다를 수 있음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이유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경계문제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스트라이드의</a:t>
            </a:r>
            <a:r>
              <a:rPr lang="ko-KR" altLang="en-US" dirty="0"/>
              <a:t> 사용 여부에 따라 다름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C6456C-F256-4D61-9929-03C0CF4E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088" y="728584"/>
            <a:ext cx="4194378" cy="52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081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2400" dirty="0" err="1"/>
              <a:t>드롭아웃</a:t>
            </a:r>
            <a:r>
              <a:rPr lang="ko-KR" altLang="en-US" sz="2400" dirty="0"/>
              <a:t> 적용한 </a:t>
            </a:r>
            <a:r>
              <a:rPr lang="en-US" altLang="ko-KR" sz="2400" dirty="0"/>
              <a:t>GRU</a:t>
            </a:r>
            <a:r>
              <a:rPr lang="ko-KR" altLang="en-US" sz="2400" dirty="0"/>
              <a:t>를 사용한 모델 훈련</a:t>
            </a:r>
            <a:r>
              <a:rPr lang="en-US" altLang="ko-KR" sz="2400" dirty="0"/>
              <a:t>, </a:t>
            </a:r>
            <a:r>
              <a:rPr lang="ko-KR" altLang="en-US" sz="2400" dirty="0"/>
              <a:t>평가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D52E601E-10DE-400B-82DB-ED97179B4ADE}"/>
              </a:ext>
            </a:extLst>
          </p:cNvPr>
          <p:cNvSpPr txBox="1">
            <a:spLocks/>
          </p:cNvSpPr>
          <p:nvPr/>
        </p:nvSpPr>
        <p:spPr>
          <a:xfrm>
            <a:off x="159341" y="2206555"/>
            <a:ext cx="5419928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/>
          </a:p>
        </p:txBody>
      </p:sp>
      <p:sp>
        <p:nvSpPr>
          <p:cNvPr id="20" name="내용 개체 틀 6">
            <a:extLst>
              <a:ext uri="{FF2B5EF4-FFF2-40B4-BE49-F238E27FC236}">
                <a16:creationId xmlns:a16="http://schemas.microsoft.com/office/drawing/2014/main" id="{3D9AA2F2-A2D5-45F5-95DF-5A17105A0F4B}"/>
              </a:ext>
            </a:extLst>
          </p:cNvPr>
          <p:cNvSpPr txBox="1">
            <a:spLocks/>
          </p:cNvSpPr>
          <p:nvPr/>
        </p:nvSpPr>
        <p:spPr>
          <a:xfrm>
            <a:off x="311741" y="2358955"/>
            <a:ext cx="5326802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케라스에</a:t>
            </a:r>
            <a:r>
              <a:rPr lang="ko-KR" altLang="en-US" sz="2000" dirty="0"/>
              <a:t> 있는 모든 순환 층은 </a:t>
            </a: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ko-KR" altLang="en-US" sz="2000" dirty="0" err="1"/>
              <a:t>드롭아웃</a:t>
            </a:r>
            <a:r>
              <a:rPr lang="ko-KR" altLang="en-US" sz="2000" dirty="0"/>
              <a:t> 매개변수를 가짐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dropout : </a:t>
            </a:r>
            <a:r>
              <a:rPr lang="ko-KR" altLang="en-US" sz="2000" dirty="0"/>
              <a:t>층의 입력에 대한 </a:t>
            </a:r>
            <a:r>
              <a:rPr lang="ko-KR" altLang="en-US" sz="2000" dirty="0" err="1"/>
              <a:t>드롭아웃</a:t>
            </a:r>
            <a:r>
              <a:rPr lang="ko-KR" altLang="en-US" sz="2000" dirty="0"/>
              <a:t> 비율                                                                                                                                                    을 정하는 부동 소수 값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 err="1"/>
              <a:t>recurrent_dropout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순환 상태의 </a:t>
            </a:r>
            <a:r>
              <a:rPr lang="ko-KR" altLang="en-US" sz="2000" dirty="0" err="1"/>
              <a:t>드롭아웃</a:t>
            </a:r>
            <a:r>
              <a:rPr lang="ko-KR" altLang="en-US" sz="2000" dirty="0"/>
              <a:t> 비율을 정함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r>
              <a:rPr lang="ko-KR" altLang="en-US" sz="2000" dirty="0" err="1"/>
              <a:t>과적합</a:t>
            </a:r>
            <a:r>
              <a:rPr lang="ko-KR" altLang="en-US" sz="2000" dirty="0"/>
              <a:t> 발생 안함</a:t>
            </a:r>
            <a:endParaRPr lang="en-US" altLang="ko-KR" sz="2000" dirty="0"/>
          </a:p>
          <a:p>
            <a:r>
              <a:rPr lang="ko-KR" altLang="en-US" sz="2000" dirty="0"/>
              <a:t>평가점수는 안정적이지만 이전보다 나아지지는 않음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52D0F4-CFD3-4B4A-B559-A1EA0D0F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809" y="337553"/>
            <a:ext cx="5071751" cy="30429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FDC4E6-1F03-4F98-B7BC-A1BC01076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067" y="3498823"/>
            <a:ext cx="4658336" cy="30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69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3800" dirty="0"/>
              <a:t>6.3.7 </a:t>
            </a:r>
            <a:r>
              <a:rPr lang="ko-KR" altLang="en-US" sz="3800" dirty="0" err="1"/>
              <a:t>스태킹</a:t>
            </a:r>
            <a:r>
              <a:rPr lang="ko-KR" altLang="en-US" sz="3800" dirty="0"/>
              <a:t> 순환 층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2400" dirty="0"/>
              <a:t>과적합은 없지만 성능상 문제가 있는 것 같으므로 네트워크의 용량을 늘려야 함</a:t>
            </a:r>
            <a:r>
              <a:rPr lang="en-US" altLang="ko-KR" sz="2400" dirty="0"/>
              <a:t>-&gt;</a:t>
            </a:r>
            <a:r>
              <a:rPr lang="ko-KR" altLang="en-US" sz="2400" dirty="0" err="1"/>
              <a:t>드롭아웃을</a:t>
            </a:r>
            <a:r>
              <a:rPr lang="ko-KR" altLang="en-US" sz="2400" dirty="0"/>
              <a:t> 사용하여 과적합을 줄이는 과정을 거쳤다 가정하고 충분한 과적합이 일어날 때까지 네트워크의 용량을 늘리는 것이 좋음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네트워크의 용량을 늘리려면 일반적으로 각 신경망 층에 있는 유닛의 수를 늘리거나 층을 추가하여야 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064146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ko-KR" altLang="en-US" sz="3200" dirty="0" err="1"/>
              <a:t>드롭아웃</a:t>
            </a:r>
            <a:r>
              <a:rPr lang="en-US" altLang="ko-KR" sz="3200" dirty="0"/>
              <a:t> </a:t>
            </a:r>
            <a:r>
              <a:rPr lang="ko-KR" altLang="en-US" sz="3200" dirty="0"/>
              <a:t>적용 </a:t>
            </a:r>
            <a:r>
              <a:rPr lang="en-US" altLang="ko-KR" sz="3200" dirty="0"/>
              <a:t>&amp; </a:t>
            </a:r>
            <a:r>
              <a:rPr lang="ko-KR" altLang="en-US" sz="3200" dirty="0" err="1"/>
              <a:t>스태킹한</a:t>
            </a:r>
            <a:r>
              <a:rPr lang="ko-KR" altLang="en-US" sz="3200" dirty="0"/>
              <a:t> </a:t>
            </a:r>
            <a:r>
              <a:rPr lang="en-US" altLang="ko-KR" sz="3200" dirty="0"/>
              <a:t>GRU</a:t>
            </a:r>
            <a:r>
              <a:rPr lang="ko-KR" altLang="en-US" sz="3200" dirty="0"/>
              <a:t>모델 훈련</a:t>
            </a:r>
            <a:r>
              <a:rPr lang="en-US" altLang="ko-KR" sz="3200" dirty="0"/>
              <a:t>,</a:t>
            </a:r>
            <a:r>
              <a:rPr lang="ko-KR" altLang="en-US" sz="3200" dirty="0"/>
              <a:t>평가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D52E601E-10DE-400B-82DB-ED97179B4ADE}"/>
              </a:ext>
            </a:extLst>
          </p:cNvPr>
          <p:cNvSpPr txBox="1">
            <a:spLocks/>
          </p:cNvSpPr>
          <p:nvPr/>
        </p:nvSpPr>
        <p:spPr>
          <a:xfrm>
            <a:off x="159341" y="2206555"/>
            <a:ext cx="5326802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/>
          </a:p>
        </p:txBody>
      </p:sp>
      <p:sp>
        <p:nvSpPr>
          <p:cNvPr id="20" name="내용 개체 틀 6">
            <a:extLst>
              <a:ext uri="{FF2B5EF4-FFF2-40B4-BE49-F238E27FC236}">
                <a16:creationId xmlns:a16="http://schemas.microsoft.com/office/drawing/2014/main" id="{3D9AA2F2-A2D5-45F5-95DF-5A17105A0F4B}"/>
              </a:ext>
            </a:extLst>
          </p:cNvPr>
          <p:cNvSpPr txBox="1">
            <a:spLocks/>
          </p:cNvSpPr>
          <p:nvPr/>
        </p:nvSpPr>
        <p:spPr>
          <a:xfrm>
            <a:off x="311741" y="2358955"/>
            <a:ext cx="5326802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/>
              <a:t>케라스에서</a:t>
            </a:r>
            <a:r>
              <a:rPr lang="ko-KR" altLang="en-US" sz="1800" dirty="0"/>
              <a:t> 순환 층을 차례대로 쌓으려면 모든 중간층은 마지막 타입스텝 출력만 아니고 전체 시퀀스를 </a:t>
            </a:r>
            <a:r>
              <a:rPr lang="ko-KR" altLang="en-US" sz="1800" dirty="0" err="1"/>
              <a:t>출력해야함</a:t>
            </a:r>
            <a:r>
              <a:rPr lang="en-US" altLang="ko-KR" sz="1800" dirty="0"/>
              <a:t>                                   -&gt;</a:t>
            </a:r>
            <a:r>
              <a:rPr lang="en-US" altLang="ko-KR" sz="1800" dirty="0" err="1"/>
              <a:t>return_sequences</a:t>
            </a:r>
            <a:r>
              <a:rPr lang="en-US" altLang="ko-KR" sz="1800" dirty="0"/>
              <a:t>=True </a:t>
            </a:r>
            <a:r>
              <a:rPr lang="ko-KR" altLang="en-US" sz="1800" dirty="0"/>
              <a:t>로 설정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충분한 과적합을 만들지 못했기 때문에 검증 손실을 향상하기 위해 층의 크기를 늘릴 </a:t>
            </a:r>
            <a:r>
              <a:rPr lang="ko-KR" altLang="en-US" sz="1800" dirty="0" err="1"/>
              <a:t>수있으나</a:t>
            </a:r>
            <a:r>
              <a:rPr lang="ko-KR" altLang="en-US" sz="1800" dirty="0"/>
              <a:t> 비용이 많이 소모됨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층을 추가한 만큼 도움이 되지 않았으므로 네트워크의 용량을 늘리는 것이 도움이 되지않는 것을 알 수 있음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7DA832-5096-4753-9F7E-A9A91263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606" y="210132"/>
            <a:ext cx="4487257" cy="34075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9435A9-51F5-4BEA-A79B-A2268DEC0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51" y="3729924"/>
            <a:ext cx="4338226" cy="29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101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3800" dirty="0"/>
              <a:t>6.3.8 </a:t>
            </a:r>
            <a:r>
              <a:rPr lang="ko-KR" altLang="en-US" sz="3800" dirty="0"/>
              <a:t>양방향 </a:t>
            </a:r>
            <a:r>
              <a:rPr lang="en-US" altLang="ko-KR" sz="3800" dirty="0"/>
              <a:t>RNN </a:t>
            </a:r>
            <a:r>
              <a:rPr lang="ko-KR" altLang="en-US" sz="3800" dirty="0"/>
              <a:t>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2400" dirty="0"/>
              <a:t>양방향 </a:t>
            </a:r>
            <a:r>
              <a:rPr lang="en-US" altLang="ko-KR" sz="2400" dirty="0"/>
              <a:t>RNN</a:t>
            </a:r>
            <a:r>
              <a:rPr lang="ko-KR" altLang="en-US" sz="2400" dirty="0"/>
              <a:t>은 순환신경망의 한 변종 특정 작업에서 기본 </a:t>
            </a:r>
            <a:r>
              <a:rPr lang="en-US" altLang="ko-KR" sz="2400" dirty="0"/>
              <a:t>RNN</a:t>
            </a:r>
            <a:r>
              <a:rPr lang="ko-KR" altLang="en-US" sz="2400" dirty="0"/>
              <a:t>보다 좋은 성능을 나타냄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양방향  </a:t>
            </a:r>
            <a:r>
              <a:rPr lang="en-US" altLang="ko-KR" sz="2400" dirty="0"/>
              <a:t>RNN</a:t>
            </a:r>
            <a:r>
              <a:rPr lang="ko-KR" altLang="en-US" sz="2400" dirty="0"/>
              <a:t>은 시간순서에 민감하다는 성질을 사용하여 각 </a:t>
            </a:r>
            <a:r>
              <a:rPr lang="en-US" altLang="ko-KR" sz="2400" dirty="0"/>
              <a:t>RNN</a:t>
            </a:r>
            <a:r>
              <a:rPr lang="ko-KR" altLang="en-US" sz="2400" dirty="0"/>
              <a:t>은 입력 시퀀스를 한방향으로 처리한 후 각표현을 합친다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단방향 </a:t>
            </a:r>
            <a:r>
              <a:rPr lang="en-US" altLang="ko-KR" sz="2400" dirty="0"/>
              <a:t>RNN</a:t>
            </a:r>
            <a:r>
              <a:rPr lang="ko-KR" altLang="en-US" sz="2400" dirty="0"/>
              <a:t>이</a:t>
            </a:r>
            <a:r>
              <a:rPr lang="en-US" altLang="ko-KR" sz="2400" dirty="0"/>
              <a:t> </a:t>
            </a:r>
            <a:r>
              <a:rPr lang="ko-KR" altLang="en-US" sz="2400" dirty="0"/>
              <a:t>놓치기 쉬운 패턴을 감지함</a:t>
            </a:r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561116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ko-KR" altLang="en-US" sz="2400" dirty="0"/>
              <a:t>거꾸로 뒤집힌 시퀀스로 훈련된 </a:t>
            </a:r>
            <a:r>
              <a:rPr lang="en-US" altLang="ko-KR" sz="2400" dirty="0"/>
              <a:t>GRU</a:t>
            </a:r>
            <a:r>
              <a:rPr lang="ko-KR" altLang="en-US" sz="2400" dirty="0"/>
              <a:t>네트워크 사용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D52E601E-10DE-400B-82DB-ED97179B4ADE}"/>
              </a:ext>
            </a:extLst>
          </p:cNvPr>
          <p:cNvSpPr txBox="1">
            <a:spLocks/>
          </p:cNvSpPr>
          <p:nvPr/>
        </p:nvSpPr>
        <p:spPr>
          <a:xfrm>
            <a:off x="159341" y="2206555"/>
            <a:ext cx="5326802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/>
          </a:p>
        </p:txBody>
      </p:sp>
      <p:sp>
        <p:nvSpPr>
          <p:cNvPr id="20" name="내용 개체 틀 6">
            <a:extLst>
              <a:ext uri="{FF2B5EF4-FFF2-40B4-BE49-F238E27FC236}">
                <a16:creationId xmlns:a16="http://schemas.microsoft.com/office/drawing/2014/main" id="{3D9AA2F2-A2D5-45F5-95DF-5A17105A0F4B}"/>
              </a:ext>
            </a:extLst>
          </p:cNvPr>
          <p:cNvSpPr txBox="1">
            <a:spLocks/>
          </p:cNvSpPr>
          <p:nvPr/>
        </p:nvSpPr>
        <p:spPr>
          <a:xfrm>
            <a:off x="311741" y="2358955"/>
            <a:ext cx="5333743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시간의 반대 방향으로 입력 시퀀스를 처리하면 </a:t>
            </a:r>
            <a:r>
              <a:rPr lang="ko-KR" altLang="en-US" sz="1800" dirty="0" err="1"/>
              <a:t>만족할만한</a:t>
            </a:r>
            <a:r>
              <a:rPr lang="ko-KR" altLang="en-US" sz="1800" dirty="0"/>
              <a:t> 성능이 나올까</a:t>
            </a:r>
            <a:r>
              <a:rPr lang="en-US" altLang="ko-KR" sz="1800" dirty="0"/>
              <a:t>?</a:t>
            </a:r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 err="1"/>
              <a:t>해야할</a:t>
            </a:r>
            <a:r>
              <a:rPr lang="ko-KR" altLang="en-US" sz="1800" dirty="0"/>
              <a:t> 일은 입력 시퀀스를 시간 차원을 따라 거꾸로 생성하는 데이터 </a:t>
            </a:r>
            <a:r>
              <a:rPr lang="ko-KR" altLang="en-US" sz="1800" dirty="0" err="1"/>
              <a:t>제네레이터를</a:t>
            </a:r>
            <a:r>
              <a:rPr lang="ko-KR" altLang="en-US" sz="1800" dirty="0"/>
              <a:t> 만드는 것 </a:t>
            </a:r>
            <a:r>
              <a:rPr lang="en-US" altLang="ko-KR" sz="1800" dirty="0"/>
              <a:t>-&gt; </a:t>
            </a:r>
            <a:r>
              <a:rPr lang="ko-KR" altLang="en-US" sz="1800" dirty="0" err="1"/>
              <a:t>제네레이터</a:t>
            </a:r>
            <a:r>
              <a:rPr lang="ko-KR" altLang="en-US" sz="1800" dirty="0"/>
              <a:t> 함수 마지막 줄을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yield samples[:, ::-1, :], targets</a:t>
            </a:r>
            <a:r>
              <a:rPr lang="ko-KR" altLang="en-US" sz="1800" dirty="0"/>
              <a:t>로 바꿈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r>
              <a:rPr lang="ko-KR" altLang="en-US" sz="1800" dirty="0"/>
              <a:t>순서를 뒤집은 </a:t>
            </a:r>
            <a:r>
              <a:rPr lang="en-US" altLang="ko-KR" sz="1800" dirty="0"/>
              <a:t>GRU</a:t>
            </a:r>
            <a:r>
              <a:rPr lang="ko-KR" altLang="en-US" sz="1800" dirty="0"/>
              <a:t>는 상식수준의 기준점보다도 성능이 낮음</a:t>
            </a:r>
            <a:r>
              <a:rPr lang="en-US" altLang="ko-KR" sz="1800" dirty="0"/>
              <a:t>-&gt;</a:t>
            </a:r>
            <a:r>
              <a:rPr lang="ko-KR" altLang="en-US" sz="1800" dirty="0"/>
              <a:t>시간순서대로 처리하는 것이 중요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3AAF7F-82A6-4600-94E3-E8396B89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425" y="234430"/>
            <a:ext cx="4550410" cy="3472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CF0260-ECD0-494C-9D4F-08A41C80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51" y="3744212"/>
            <a:ext cx="4873924" cy="28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70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ko-KR" altLang="en-US" sz="2400" dirty="0"/>
              <a:t>양방향 </a:t>
            </a:r>
            <a:r>
              <a:rPr lang="en-US" altLang="ko-KR" sz="2400" dirty="0"/>
              <a:t>LSTM</a:t>
            </a:r>
            <a:r>
              <a:rPr lang="ko-KR" altLang="en-US" sz="2400" dirty="0"/>
              <a:t>훈련</a:t>
            </a:r>
            <a:r>
              <a:rPr lang="en-US" altLang="ko-KR" sz="2400" dirty="0"/>
              <a:t>, </a:t>
            </a:r>
            <a:r>
              <a:rPr lang="ko-KR" altLang="en-US" sz="2400" dirty="0"/>
              <a:t>평가</a:t>
            </a:r>
            <a:br>
              <a:rPr lang="en-US" altLang="ko-KR" sz="2400" dirty="0"/>
            </a:br>
            <a:r>
              <a:rPr lang="ko-KR" altLang="en-US" sz="2400" dirty="0"/>
              <a:t>양방향 </a:t>
            </a:r>
            <a:r>
              <a:rPr lang="en-US" altLang="ko-KR" sz="2400" dirty="0"/>
              <a:t>GRU </a:t>
            </a:r>
            <a:r>
              <a:rPr lang="ko-KR" altLang="en-US" sz="2400" dirty="0"/>
              <a:t>훈련</a:t>
            </a:r>
            <a:r>
              <a:rPr lang="en-US" altLang="ko-KR" sz="2400" dirty="0"/>
              <a:t>,</a:t>
            </a:r>
            <a:r>
              <a:rPr lang="ko-KR" altLang="en-US" sz="2400" dirty="0"/>
              <a:t>평가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D52E601E-10DE-400B-82DB-ED97179B4ADE}"/>
              </a:ext>
            </a:extLst>
          </p:cNvPr>
          <p:cNvSpPr txBox="1">
            <a:spLocks/>
          </p:cNvSpPr>
          <p:nvPr/>
        </p:nvSpPr>
        <p:spPr>
          <a:xfrm>
            <a:off x="159341" y="2206555"/>
            <a:ext cx="5326802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/>
          </a:p>
        </p:txBody>
      </p:sp>
      <p:sp>
        <p:nvSpPr>
          <p:cNvPr id="20" name="내용 개체 틀 6">
            <a:extLst>
              <a:ext uri="{FF2B5EF4-FFF2-40B4-BE49-F238E27FC236}">
                <a16:creationId xmlns:a16="http://schemas.microsoft.com/office/drawing/2014/main" id="{3D9AA2F2-A2D5-45F5-95DF-5A17105A0F4B}"/>
              </a:ext>
            </a:extLst>
          </p:cNvPr>
          <p:cNvSpPr txBox="1">
            <a:spLocks/>
          </p:cNvSpPr>
          <p:nvPr/>
        </p:nvSpPr>
        <p:spPr>
          <a:xfrm>
            <a:off x="311740" y="2358955"/>
            <a:ext cx="6331947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/>
          </a:p>
          <a:p>
            <a:r>
              <a:rPr lang="ko-KR" altLang="en-US" sz="1800" dirty="0"/>
              <a:t>양방향 순환층이 단방향보다 성능이 조금 </a:t>
            </a:r>
            <a:r>
              <a:rPr lang="ko-KR" altLang="en-US" sz="1800" dirty="0" err="1"/>
              <a:t>더높음</a:t>
            </a:r>
            <a:r>
              <a:rPr lang="en-US" altLang="ko-KR" sz="1800" dirty="0"/>
              <a:t>,</a:t>
            </a:r>
            <a:r>
              <a:rPr lang="ko-KR" altLang="en-US" sz="1800" dirty="0"/>
              <a:t> 양방향이 변수가 </a:t>
            </a:r>
            <a:r>
              <a:rPr lang="en-US" altLang="ko-KR" sz="1800" dirty="0"/>
              <a:t>2</a:t>
            </a:r>
            <a:r>
              <a:rPr lang="ko-KR" altLang="en-US" sz="1800" dirty="0"/>
              <a:t>배 많기 때문에 단방향보다 일찍 </a:t>
            </a:r>
            <a:r>
              <a:rPr lang="ko-KR" altLang="en-US" sz="1800" dirty="0" err="1"/>
              <a:t>과적합</a:t>
            </a:r>
            <a:r>
              <a:rPr lang="ko-KR" altLang="en-US" sz="1800" dirty="0"/>
              <a:t> 됨    </a:t>
            </a:r>
            <a:r>
              <a:rPr lang="en-US" altLang="ko-KR" sz="1800" dirty="0"/>
              <a:t>-&gt;</a:t>
            </a:r>
            <a:r>
              <a:rPr lang="ko-KR" altLang="en-US" sz="1800" dirty="0"/>
              <a:t>규제 추가하면 양방향이 더 적합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모든 예측 성능은 시간 순서대로 처리하는 네트워크의    </a:t>
            </a:r>
            <a:r>
              <a:rPr lang="ko-KR" altLang="en-US" sz="1800" dirty="0" err="1"/>
              <a:t>절반에서옴</a:t>
            </a:r>
            <a:endParaRPr lang="en-US" altLang="ko-KR" sz="1800" dirty="0"/>
          </a:p>
          <a:p>
            <a:r>
              <a:rPr lang="ko-KR" altLang="en-US" sz="1800" dirty="0"/>
              <a:t>시간 반대 순서로 처리하는 절반은 </a:t>
            </a:r>
            <a:r>
              <a:rPr lang="ko-KR" altLang="en-US" sz="1800" dirty="0" err="1"/>
              <a:t>이런작업에</a:t>
            </a:r>
            <a:r>
              <a:rPr lang="ko-KR" altLang="en-US" sz="1800" dirty="0"/>
              <a:t> 성능이 매우 </a:t>
            </a:r>
            <a:r>
              <a:rPr lang="ko-KR" altLang="en-US" sz="1800" dirty="0" err="1"/>
              <a:t>좋지않기</a:t>
            </a:r>
            <a:r>
              <a:rPr lang="ko-KR" altLang="en-US" sz="1800" dirty="0"/>
              <a:t> 때문</a:t>
            </a:r>
            <a:r>
              <a:rPr lang="en-US" altLang="ko-KR" sz="1800" dirty="0"/>
              <a:t>(</a:t>
            </a:r>
            <a:r>
              <a:rPr lang="ko-KR" altLang="en-US" sz="1800" dirty="0"/>
              <a:t>최근 정보가 오래 전 정보보다 훨씬 더 중요</a:t>
            </a:r>
            <a:r>
              <a:rPr lang="en-US" altLang="ko-KR" sz="18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A4968-E748-47BE-AB63-2FC57D77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354" y="747451"/>
            <a:ext cx="4817822" cy="2018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4A11DA-B2BC-4E85-AF44-302CF3996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593" y="3602918"/>
            <a:ext cx="4975066" cy="27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879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6.3.9 </a:t>
            </a:r>
            <a:r>
              <a:rPr lang="ko-KR" altLang="en-US" sz="5400" dirty="0"/>
              <a:t>더 나아가서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2400" dirty="0"/>
              <a:t>온도 예측 문제의 성능을 향상하기 위해 시도해 </a:t>
            </a:r>
            <a:r>
              <a:rPr lang="ko-KR" altLang="en-US" sz="2400" dirty="0" err="1"/>
              <a:t>볼수</a:t>
            </a:r>
            <a:r>
              <a:rPr lang="ko-KR" altLang="en-US" sz="2400" dirty="0"/>
              <a:t> 있는 많은 것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 err="1"/>
              <a:t>스태킹한</a:t>
            </a:r>
            <a:r>
              <a:rPr lang="ko-KR" altLang="en-US" sz="2000" dirty="0"/>
              <a:t> 각 순환층의 </a:t>
            </a:r>
            <a:r>
              <a:rPr lang="ko-KR" altLang="en-US" sz="2000" dirty="0" err="1"/>
              <a:t>유닛수를</a:t>
            </a:r>
            <a:r>
              <a:rPr lang="ko-KR" altLang="en-US" sz="2000" dirty="0"/>
              <a:t> 조정합니다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2. RMSprop </a:t>
            </a:r>
            <a:r>
              <a:rPr lang="ko-KR" altLang="en-US" sz="2000" dirty="0" err="1"/>
              <a:t>옵티마이저가</a:t>
            </a:r>
            <a:r>
              <a:rPr lang="ko-KR" altLang="en-US" sz="2000" dirty="0"/>
              <a:t> 사용한 </a:t>
            </a:r>
            <a:r>
              <a:rPr lang="ko-KR" altLang="en-US" sz="2000" dirty="0" err="1"/>
              <a:t>학습률을</a:t>
            </a:r>
            <a:r>
              <a:rPr lang="ko-KR" altLang="en-US" sz="2000" dirty="0"/>
              <a:t> 조정합니다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3. GUR</a:t>
            </a:r>
            <a:r>
              <a:rPr lang="ko-KR" altLang="en-US" sz="2000" dirty="0"/>
              <a:t>대신 </a:t>
            </a:r>
            <a:r>
              <a:rPr lang="en-US" altLang="ko-KR" sz="2000" dirty="0"/>
              <a:t>LSTM</a:t>
            </a:r>
            <a:r>
              <a:rPr lang="ko-KR" altLang="en-US" sz="2000" dirty="0"/>
              <a:t>층을 사용합니다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순환 층위에 </a:t>
            </a:r>
            <a:r>
              <a:rPr lang="ko-KR" altLang="en-US" sz="2000" dirty="0" err="1"/>
              <a:t>완전연결된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회귀층</a:t>
            </a:r>
            <a:r>
              <a:rPr lang="en-US" altLang="ko-KR" sz="2000" dirty="0"/>
              <a:t>(</a:t>
            </a:r>
            <a:r>
              <a:rPr lang="ko-KR" altLang="en-US" sz="2000" dirty="0"/>
              <a:t>유닛 수가 많은 </a:t>
            </a:r>
            <a:r>
              <a:rPr lang="en-US" altLang="ko-KR" sz="2000" dirty="0"/>
              <a:t>Dense)</a:t>
            </a:r>
            <a:r>
              <a:rPr lang="ko-KR" altLang="en-US" sz="2000" dirty="0"/>
              <a:t>을 사용합니다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5. </a:t>
            </a:r>
            <a:r>
              <a:rPr lang="ko-KR" altLang="en-US" sz="2000" dirty="0"/>
              <a:t>최종적으로 최선의 모델을 테스트세트에서 확인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37170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6.3.10 </a:t>
            </a:r>
            <a:r>
              <a:rPr lang="ko-KR" altLang="en-US" sz="5400" dirty="0"/>
              <a:t>정리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59" y="2599509"/>
            <a:ext cx="10329159" cy="3435531"/>
          </a:xfrm>
        </p:spPr>
        <p:txBody>
          <a:bodyPr anchor="ctr">
            <a:normAutofit fontScale="92500" lnSpcReduction="10000"/>
          </a:bodyPr>
          <a:lstStyle/>
          <a:p>
            <a:r>
              <a:rPr lang="ko-KR" altLang="en-US" sz="2400" dirty="0"/>
              <a:t>새로운 문제를 해결할 때는 선택한 지표에서 상식 수준의 기준점을 설정하는 것이 좋음</a:t>
            </a:r>
            <a:r>
              <a:rPr lang="en-US" altLang="ko-KR" sz="2400" dirty="0"/>
              <a:t>-&gt;</a:t>
            </a:r>
            <a:r>
              <a:rPr lang="ko-KR" altLang="en-US" sz="2400" dirty="0"/>
              <a:t>기준점이 없으면 실제로 향상되었는지 알 수 없기 때문</a:t>
            </a:r>
            <a:endParaRPr lang="en-US" altLang="ko-KR" sz="2400" dirty="0"/>
          </a:p>
          <a:p>
            <a:r>
              <a:rPr lang="ko-KR" altLang="en-US" sz="2400" dirty="0"/>
              <a:t>계산 비용을 추가할지 판단하기 위해 비용이 </a:t>
            </a:r>
            <a:r>
              <a:rPr lang="ko-KR" altLang="en-US" sz="2400" dirty="0" err="1"/>
              <a:t>비싼모델</a:t>
            </a:r>
            <a:r>
              <a:rPr lang="ko-KR" altLang="en-US" sz="2400" dirty="0"/>
              <a:t> 전에 간단한 모델 시도</a:t>
            </a:r>
            <a:endParaRPr lang="en-US" altLang="ko-KR" sz="2400" dirty="0"/>
          </a:p>
          <a:p>
            <a:r>
              <a:rPr lang="ko-KR" altLang="en-US" sz="2400" dirty="0"/>
              <a:t>시간순서가 중요한 데이터가 있으면 순환 층이 적합</a:t>
            </a:r>
            <a:endParaRPr lang="en-US" altLang="ko-KR" sz="2400" dirty="0"/>
          </a:p>
          <a:p>
            <a:r>
              <a:rPr lang="ko-KR" altLang="en-US" sz="2400" dirty="0"/>
              <a:t>순환 네트워크에 </a:t>
            </a:r>
            <a:r>
              <a:rPr lang="ko-KR" altLang="en-US" sz="2400" dirty="0" err="1"/>
              <a:t>드롭아웃을</a:t>
            </a:r>
            <a:r>
              <a:rPr lang="ko-KR" altLang="en-US" sz="2400" dirty="0"/>
              <a:t> 사용하려면 일정한 </a:t>
            </a:r>
            <a:r>
              <a:rPr lang="ko-KR" altLang="en-US" sz="2400" dirty="0" err="1"/>
              <a:t>드롭아웃</a:t>
            </a:r>
            <a:r>
              <a:rPr lang="ko-KR" altLang="en-US" sz="2400" dirty="0"/>
              <a:t> 마스크와 순환 </a:t>
            </a:r>
            <a:r>
              <a:rPr lang="ko-KR" altLang="en-US" sz="2400" dirty="0" err="1"/>
              <a:t>드롭아웃</a:t>
            </a:r>
            <a:r>
              <a:rPr lang="ko-KR" altLang="en-US" sz="2400" dirty="0"/>
              <a:t> 마스크를 사용해야 함</a:t>
            </a:r>
            <a:endParaRPr lang="en-US" altLang="ko-KR" sz="2400" dirty="0"/>
          </a:p>
          <a:p>
            <a:r>
              <a:rPr lang="ko-KR" altLang="en-US" sz="2400" dirty="0" err="1"/>
              <a:t>스태킹</a:t>
            </a:r>
            <a:r>
              <a:rPr lang="ko-KR" altLang="en-US" sz="2400" dirty="0"/>
              <a:t> </a:t>
            </a:r>
            <a:r>
              <a:rPr lang="en-US" altLang="ko-KR" sz="2400" dirty="0"/>
              <a:t>RNN</a:t>
            </a:r>
            <a:r>
              <a:rPr lang="ko-KR" altLang="en-US" sz="2400" dirty="0"/>
              <a:t>은 단일 </a:t>
            </a:r>
            <a:r>
              <a:rPr lang="en-US" altLang="ko-KR" sz="2400" dirty="0"/>
              <a:t>RNN</a:t>
            </a:r>
            <a:r>
              <a:rPr lang="ko-KR" altLang="en-US" sz="2400" dirty="0"/>
              <a:t>보다 강력한 표현 능력을 제공하지만 계산비용이 많이 </a:t>
            </a:r>
            <a:r>
              <a:rPr lang="ko-KR" altLang="en-US" sz="2400" dirty="0" err="1"/>
              <a:t>들수</a:t>
            </a:r>
            <a:r>
              <a:rPr lang="ko-KR" altLang="en-US" sz="2400" dirty="0"/>
              <a:t> 있음</a:t>
            </a:r>
            <a:endParaRPr lang="en-US" altLang="ko-KR" sz="2400" dirty="0"/>
          </a:p>
          <a:p>
            <a:r>
              <a:rPr lang="ko-KR" altLang="en-US" sz="2400" dirty="0"/>
              <a:t>양방향 </a:t>
            </a:r>
            <a:r>
              <a:rPr lang="en-US" altLang="ko-KR" sz="2400" dirty="0"/>
              <a:t>RNN</a:t>
            </a:r>
            <a:r>
              <a:rPr lang="ko-KR" altLang="en-US" sz="2400" dirty="0"/>
              <a:t>은 최근정보가 오래된 것보다 훨씬 의미 있는 시퀀스 데이터에는 잘 작동하지 않음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264521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3552" y="2316633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6</a:t>
            </a:r>
            <a:r>
              <a:rPr lang="en-US" altLang="ko-KR" sz="4000" dirty="0">
                <a:solidFill>
                  <a:schemeClr val="tx1"/>
                </a:solidFill>
              </a:rPr>
              <a:t>.4</a:t>
            </a:r>
            <a:r>
              <a:rPr lang="ko-KR" altLang="en-US" sz="4000" dirty="0"/>
              <a:t> </a:t>
            </a:r>
            <a:r>
              <a:rPr lang="ko-KR" altLang="en-US" sz="4000" dirty="0" err="1"/>
              <a:t>컨브넷을</a:t>
            </a:r>
            <a:r>
              <a:rPr lang="ko-KR" altLang="en-US" sz="4000" dirty="0"/>
              <a:t> 사용한 시퀀스 처리</a:t>
            </a:r>
            <a:endParaRPr lang="ko-KR" altLang="en-US" sz="4000" dirty="0">
              <a:latin typeface="Sandoll 고딕Neo2유니 06 Bd" pitchFamily="34" charset="-127"/>
              <a:ea typeface="Sandoll 고딕Neo2유니 06 Bd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9586" y="3586514"/>
            <a:ext cx="7636804" cy="634574"/>
          </a:xfrm>
          <a:prstGeom prst="rect">
            <a:avLst/>
          </a:prstGeom>
          <a:solidFill>
            <a:srgbClr val="103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고딕Neo1유니코드 03 Lt" pitchFamily="34" charset="-127"/>
                <a:ea typeface="Sandoll 고딕Neo1유니코드 03 Lt" pitchFamily="34" charset="-127"/>
              </a:rPr>
              <a:t>D</a:t>
            </a:r>
            <a:r>
              <a:rPr lang="ko-KR" altLang="en-US" dirty="0">
                <a:latin typeface="Sandoll 고딕Neo1유니코드 03 Lt" pitchFamily="34" charset="-127"/>
                <a:ea typeface="Sandoll 고딕Neo1유니코드 03 Lt" pitchFamily="34" charset="-127"/>
              </a:rPr>
              <a:t>팀 이지상</a:t>
            </a:r>
          </a:p>
        </p:txBody>
      </p:sp>
    </p:spTree>
    <p:extLst>
      <p:ext uri="{BB962C8B-B14F-4D97-AF65-F5344CB8AC3E}">
        <p14:creationId xmlns:p14="http://schemas.microsoft.com/office/powerpoint/2010/main" val="40027732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7" y="386930"/>
            <a:ext cx="11107137" cy="1188950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6.4.1 </a:t>
            </a:r>
            <a:r>
              <a:rPr lang="ko-KR" altLang="en-US" sz="4000" dirty="0"/>
              <a:t>시퀀스 데이터를 위한 </a:t>
            </a:r>
            <a:r>
              <a:rPr lang="en-US" altLang="ko-KR" sz="4000" dirty="0"/>
              <a:t>1D </a:t>
            </a:r>
            <a:r>
              <a:rPr lang="ko-KR" altLang="en-US" sz="4000" dirty="0" err="1"/>
              <a:t>합성곱</a:t>
            </a:r>
            <a:r>
              <a:rPr lang="ko-KR" altLang="en-US" sz="4000" dirty="0"/>
              <a:t> 이해하기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altLang="ko-KR" sz="2400" dirty="0"/>
              <a:t>1D </a:t>
            </a:r>
            <a:r>
              <a:rPr lang="ko-KR" altLang="en-US" sz="2400" dirty="0" err="1"/>
              <a:t>컨브넷은</a:t>
            </a:r>
            <a:r>
              <a:rPr lang="ko-KR" altLang="en-US" sz="2400" dirty="0"/>
              <a:t> 특정 </a:t>
            </a:r>
            <a:r>
              <a:rPr lang="ko-KR" altLang="en-US" sz="2400" dirty="0" err="1"/>
              <a:t>시퀸스</a:t>
            </a:r>
            <a:r>
              <a:rPr lang="ko-KR" altLang="en-US" sz="2400" dirty="0"/>
              <a:t> 처리 문제에서 </a:t>
            </a:r>
            <a:r>
              <a:rPr lang="en-US" altLang="ko-KR" sz="2400" dirty="0"/>
              <a:t>RNN</a:t>
            </a:r>
            <a:r>
              <a:rPr lang="ko-KR" altLang="en-US" sz="2400" dirty="0"/>
              <a:t>과 견줄 만함</a:t>
            </a:r>
            <a:r>
              <a:rPr lang="en-US" altLang="ko-KR" sz="2400" dirty="0"/>
              <a:t>-&gt; </a:t>
            </a:r>
            <a:r>
              <a:rPr lang="ko-KR" altLang="en-US" sz="2400" dirty="0"/>
              <a:t>일반적으로 계산비용이 쌈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전형적으로 팽창된 커널과 함께 사용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텍스트 분류나 시계열 예측 같은 간단한 문제에서  </a:t>
            </a:r>
            <a:r>
              <a:rPr lang="en-US" altLang="ko-KR" sz="2400" dirty="0"/>
              <a:t>RNN</a:t>
            </a:r>
            <a:r>
              <a:rPr lang="ko-KR" altLang="en-US" sz="2400" dirty="0"/>
              <a:t>을 대신하여 빠르게 처리 가능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1857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486A2-F255-4E12-BC7C-0B8CB2AFF612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5.1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25096-7E9D-4D17-AEF2-331118EB4606}"/>
              </a:ext>
            </a:extLst>
          </p:cNvPr>
          <p:cNvSpPr txBox="1"/>
          <p:nvPr/>
        </p:nvSpPr>
        <p:spPr>
          <a:xfrm>
            <a:off x="1035728" y="905522"/>
            <a:ext cx="10120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경계문제와 패딩의 이해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패딩 미적용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), </a:t>
            </a:r>
            <a:r>
              <a:rPr lang="ko-KR" altLang="en-US" dirty="0"/>
              <a:t>패딩 적용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패딩</a:t>
            </a:r>
            <a:endParaRPr lang="en-US" altLang="ko-KR" dirty="0"/>
          </a:p>
          <a:p>
            <a:r>
              <a:rPr lang="ko-KR" altLang="en-US" dirty="0"/>
              <a:t>입력 특성 </a:t>
            </a:r>
            <a:r>
              <a:rPr lang="ko-KR" altLang="en-US" dirty="0" err="1"/>
              <a:t>맵의</a:t>
            </a:r>
            <a:r>
              <a:rPr lang="ko-KR" altLang="en-US" dirty="0"/>
              <a:t> 가장자리에 적절한 개수의 행과 열을 추가함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모든 입력타일에 합성 곱 윈도우의 중앙을 위치시킬 수 있음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 </a:t>
            </a:r>
            <a:r>
              <a:rPr lang="ko-KR" altLang="en-US" dirty="0"/>
              <a:t>입력과 동일한 높이와 너비를 가진 출력 특성 </a:t>
            </a:r>
            <a:r>
              <a:rPr lang="ko-KR" altLang="en-US" dirty="0" err="1"/>
              <a:t>맵을</a:t>
            </a:r>
            <a:r>
              <a:rPr lang="ko-KR" altLang="en-US" dirty="0"/>
              <a:t> 얻음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31D923-876F-4F71-A8E4-C2737D29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8" y="1312618"/>
            <a:ext cx="4009159" cy="2110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8F96AD-A9BD-40B0-87C5-807DE69C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296" y="1306254"/>
            <a:ext cx="5372566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74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altLang="ko-KR" sz="3700" dirty="0"/>
              <a:t>1D</a:t>
            </a:r>
            <a:r>
              <a:rPr lang="ko-KR" altLang="en-US" sz="3700" dirty="0"/>
              <a:t> </a:t>
            </a:r>
            <a:r>
              <a:rPr lang="ko-KR" altLang="en-US" sz="3700" dirty="0" err="1"/>
              <a:t>합성곱</a:t>
            </a:r>
            <a:r>
              <a:rPr lang="ko-KR" altLang="en-US" sz="3700" dirty="0"/>
              <a:t> 작동방식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795669" cy="3979585"/>
          </a:xfrm>
        </p:spPr>
        <p:txBody>
          <a:bodyPr anchor="ctr"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커널의 사이즈가 </a:t>
            </a:r>
            <a:r>
              <a:rPr lang="en-US" altLang="ko-KR" sz="2000" dirty="0"/>
              <a:t>2</a:t>
            </a:r>
            <a:r>
              <a:rPr lang="ko-KR" altLang="en-US" sz="2000" dirty="0" err="1"/>
              <a:t>인경우</a:t>
            </a:r>
            <a:r>
              <a:rPr lang="ko-KR" altLang="en-US" sz="2000" dirty="0"/>
              <a:t> 옆의 그림과 같이 높이가 </a:t>
            </a:r>
            <a:r>
              <a:rPr lang="en-US" altLang="ko-KR" sz="2000" dirty="0"/>
              <a:t>2, </a:t>
            </a:r>
            <a:r>
              <a:rPr lang="ko-KR" altLang="en-US" sz="2000" dirty="0"/>
              <a:t>너비는 </a:t>
            </a:r>
            <a:r>
              <a:rPr lang="ko-KR" altLang="en-US" sz="2000" dirty="0" err="1"/>
              <a:t>임베딩</a:t>
            </a:r>
            <a:r>
              <a:rPr lang="ko-KR" altLang="en-US" sz="2000" dirty="0"/>
              <a:t> 벡터의 차원인 커널이 사용됨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2D</a:t>
            </a:r>
            <a:r>
              <a:rPr lang="ko-KR" altLang="en-US" sz="2000" dirty="0"/>
              <a:t>와는 달리 오른쪽으로는 움직일 공간이 없음</a:t>
            </a:r>
            <a:r>
              <a:rPr lang="en-US" altLang="ko-KR" sz="2000" dirty="0"/>
              <a:t>,</a:t>
            </a:r>
            <a:r>
              <a:rPr lang="ko-KR" altLang="en-US" sz="2000" dirty="0"/>
              <a:t> 아래쪽으로만 이동가능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2071A4-9968-4F83-8E48-EDB00048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448" y="1547494"/>
            <a:ext cx="6915552" cy="37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231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477488"/>
            <a:ext cx="5183613" cy="1506760"/>
          </a:xfrm>
        </p:spPr>
        <p:txBody>
          <a:bodyPr anchor="ctr">
            <a:normAutofit/>
          </a:bodyPr>
          <a:lstStyle/>
          <a:p>
            <a:r>
              <a:rPr lang="en-US" altLang="ko-KR" sz="3700" dirty="0"/>
              <a:t>6.4.2 </a:t>
            </a:r>
            <a:r>
              <a:rPr lang="ko-KR" altLang="en-US" sz="2800" dirty="0"/>
              <a:t>시퀀스 데이터를 위한 </a:t>
            </a:r>
            <a:r>
              <a:rPr lang="en-US" altLang="ko-KR" sz="2800" dirty="0"/>
              <a:t>1D </a:t>
            </a:r>
            <a:r>
              <a:rPr lang="ko-KR" altLang="en-US" sz="2800" dirty="0" err="1"/>
              <a:t>풀링</a:t>
            </a:r>
            <a:endParaRPr lang="ko-KR" altLang="en-US" sz="28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803144" cy="3979585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1D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연산은 </a:t>
            </a:r>
            <a:r>
              <a:rPr lang="en-US" altLang="ko-KR" sz="2000" dirty="0"/>
              <a:t>2D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연산과 동일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입력에서 </a:t>
            </a:r>
            <a:r>
              <a:rPr lang="en-US" altLang="ko-KR" sz="2000" dirty="0"/>
              <a:t>1D</a:t>
            </a:r>
            <a:r>
              <a:rPr lang="ko-KR" altLang="en-US" sz="2000" dirty="0"/>
              <a:t>패치를  추출하고 최댓값</a:t>
            </a:r>
            <a:r>
              <a:rPr lang="en-US" altLang="ko-KR" sz="2000" dirty="0"/>
              <a:t>(</a:t>
            </a:r>
            <a:r>
              <a:rPr lang="ko-KR" altLang="en-US" sz="2000" dirty="0"/>
              <a:t>최대 </a:t>
            </a:r>
            <a:r>
              <a:rPr lang="ko-KR" altLang="en-US" sz="2000" dirty="0" err="1"/>
              <a:t>풀링</a:t>
            </a:r>
            <a:r>
              <a:rPr lang="en-US" altLang="ko-KR" sz="2000" dirty="0"/>
              <a:t>)</a:t>
            </a:r>
            <a:r>
              <a:rPr lang="ko-KR" altLang="en-US" sz="2000" dirty="0"/>
              <a:t>을 출력하거나 평균</a:t>
            </a:r>
            <a:r>
              <a:rPr lang="en-US" altLang="ko-KR" sz="2000" dirty="0"/>
              <a:t>(</a:t>
            </a:r>
            <a:r>
              <a:rPr lang="ko-KR" altLang="en-US" sz="2000" dirty="0"/>
              <a:t>평균 </a:t>
            </a:r>
            <a:r>
              <a:rPr lang="ko-KR" altLang="en-US" sz="2000" dirty="0" err="1"/>
              <a:t>풀링</a:t>
            </a:r>
            <a:r>
              <a:rPr lang="en-US" altLang="ko-KR" sz="2000" dirty="0"/>
              <a:t>)</a:t>
            </a:r>
            <a:r>
              <a:rPr lang="ko-KR" altLang="en-US" sz="2000" dirty="0"/>
              <a:t>값을 출력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96D76-D019-491E-B95D-B33845023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704" y="1767133"/>
            <a:ext cx="6106454" cy="3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919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777496" cy="1128068"/>
          </a:xfrm>
        </p:spPr>
        <p:txBody>
          <a:bodyPr anchor="ctr">
            <a:normAutofit/>
          </a:bodyPr>
          <a:lstStyle/>
          <a:p>
            <a:r>
              <a:rPr lang="en-US" altLang="ko-KR" sz="3700" dirty="0"/>
              <a:t>6.4.3 1D </a:t>
            </a:r>
            <a:r>
              <a:rPr lang="ko-KR" altLang="en-US" sz="3700" dirty="0" err="1"/>
              <a:t>컨브넷</a:t>
            </a:r>
            <a:r>
              <a:rPr lang="ko-KR" altLang="en-US" sz="3700" dirty="0"/>
              <a:t> 구현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케라스에서</a:t>
            </a:r>
            <a:r>
              <a:rPr lang="ko-KR" altLang="en-US" sz="2000" dirty="0"/>
              <a:t> </a:t>
            </a:r>
            <a:r>
              <a:rPr lang="en-US" altLang="ko-KR" sz="2000" dirty="0"/>
              <a:t>1D </a:t>
            </a:r>
            <a:r>
              <a:rPr lang="ko-KR" altLang="en-US" sz="2000" dirty="0" err="1"/>
              <a:t>컨브넷은</a:t>
            </a:r>
            <a:r>
              <a:rPr lang="ko-KR" altLang="en-US" sz="2000" dirty="0"/>
              <a:t> </a:t>
            </a:r>
            <a:r>
              <a:rPr lang="en-US" altLang="ko-KR" sz="2000" dirty="0"/>
              <a:t>Conv1D</a:t>
            </a:r>
            <a:r>
              <a:rPr lang="ko-KR" altLang="en-US" sz="2000" dirty="0"/>
              <a:t>층을 사용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 </a:t>
            </a:r>
            <a:r>
              <a:rPr lang="en-US" altLang="ko-KR" sz="2000" dirty="0"/>
              <a:t>1D </a:t>
            </a:r>
            <a:r>
              <a:rPr lang="ko-KR" altLang="en-US" sz="2000" dirty="0" err="1"/>
              <a:t>컨브넷을</a:t>
            </a:r>
            <a:r>
              <a:rPr lang="ko-KR" altLang="en-US" sz="2000" dirty="0"/>
              <a:t> 만들어 </a:t>
            </a:r>
            <a:r>
              <a:rPr lang="en-US" altLang="ko-KR" sz="2000" dirty="0"/>
              <a:t>IMDB </a:t>
            </a:r>
            <a:r>
              <a:rPr lang="ko-KR" altLang="en-US" sz="2000" dirty="0"/>
              <a:t>감성 분류문제에 적용 </a:t>
            </a:r>
            <a:r>
              <a:rPr lang="en-US" altLang="ko-KR" sz="2000" dirty="0"/>
              <a:t>-&gt; </a:t>
            </a:r>
            <a:r>
              <a:rPr lang="ko-KR" altLang="en-US" sz="2000" dirty="0"/>
              <a:t>순환네트워크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예를들어</a:t>
            </a:r>
            <a:r>
              <a:rPr lang="ko-KR" altLang="en-US" sz="2000" dirty="0"/>
              <a:t>  </a:t>
            </a:r>
            <a:r>
              <a:rPr lang="en-US" altLang="ko-KR" sz="2000" dirty="0"/>
              <a:t>LSTM)</a:t>
            </a:r>
            <a:r>
              <a:rPr lang="ko-KR" altLang="en-US" sz="2000" dirty="0"/>
              <a:t>보다 빠르고 경제적일 수 있음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D21382-71C9-47DD-9605-CEA6F166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519" y="298752"/>
            <a:ext cx="5458778" cy="36110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773FA0-FA5A-4B40-A97B-FF029763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827" y="2123119"/>
            <a:ext cx="3285211" cy="422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419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5763303" cy="1128068"/>
          </a:xfrm>
        </p:spPr>
        <p:txBody>
          <a:bodyPr anchor="ctr">
            <a:normAutofit/>
          </a:bodyPr>
          <a:lstStyle/>
          <a:p>
            <a:r>
              <a:rPr lang="en-US" altLang="ko-KR" sz="3200" dirty="0"/>
              <a:t>6.4.4 CNN</a:t>
            </a:r>
            <a:r>
              <a:rPr lang="ko-KR" altLang="en-US" sz="3200" dirty="0"/>
              <a:t>과 </a:t>
            </a:r>
            <a:r>
              <a:rPr lang="en-US" altLang="ko-KR" sz="3200" dirty="0"/>
              <a:t>RNN</a:t>
            </a:r>
            <a:r>
              <a:rPr lang="ko-KR" altLang="en-US" sz="3200" dirty="0"/>
              <a:t>을 연결하여 긴 시퀀스 처리하기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온도 예측 문제에 </a:t>
            </a:r>
            <a:r>
              <a:rPr lang="en-US" altLang="ko-KR" sz="2000" dirty="0"/>
              <a:t>1D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적용</a:t>
            </a:r>
            <a:r>
              <a:rPr lang="en-US" altLang="ko-KR" sz="2000" dirty="0"/>
              <a:t>-&gt;</a:t>
            </a:r>
            <a:r>
              <a:rPr lang="ko-KR" altLang="en-US" sz="2000" dirty="0"/>
              <a:t>순서를 감지해야 좋은 예측 가능</a:t>
            </a:r>
            <a:endParaRPr lang="en-US" altLang="ko-KR" sz="2000" dirty="0"/>
          </a:p>
          <a:p>
            <a:r>
              <a:rPr lang="ko-KR" altLang="en-US" sz="2000" dirty="0"/>
              <a:t>이전에 정의한 </a:t>
            </a:r>
            <a:r>
              <a:rPr lang="en-US" altLang="ko-KR" sz="2000" dirty="0" err="1"/>
              <a:t>float_data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train_gen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val_gen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val_steps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현실적으로 긴 시퀀스를 다룰 때 도움이 됨</a:t>
            </a:r>
            <a:r>
              <a:rPr lang="en-US" altLang="ko-KR" sz="2000" dirty="0"/>
              <a:t>-&gt;</a:t>
            </a:r>
            <a:r>
              <a:rPr lang="ko-KR" altLang="en-US" sz="2000" dirty="0"/>
              <a:t>성능은 나아지지않았지만</a:t>
            </a:r>
            <a:r>
              <a:rPr lang="en-US" altLang="ko-KR" sz="2000" dirty="0"/>
              <a:t>, </a:t>
            </a:r>
            <a:r>
              <a:rPr lang="ko-KR" altLang="en-US" sz="2000" dirty="0"/>
              <a:t>비용이 </a:t>
            </a:r>
            <a:r>
              <a:rPr lang="ko-KR" altLang="en-US" sz="2000" dirty="0" err="1"/>
              <a:t>적게듬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142146-26A5-48EC-9D18-CF899D83A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365" y="289799"/>
            <a:ext cx="5345294" cy="40814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A856BC-C4E7-48AB-9021-E6950D5E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365" y="4483349"/>
            <a:ext cx="3399610" cy="22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43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6.4.5 </a:t>
            </a:r>
            <a:r>
              <a:rPr lang="ko-KR" altLang="en-US" sz="5400" dirty="0"/>
              <a:t>정리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altLang="ko-KR" sz="1900" dirty="0"/>
              <a:t>1D </a:t>
            </a:r>
            <a:r>
              <a:rPr lang="ko-KR" altLang="en-US" sz="1900" dirty="0" err="1"/>
              <a:t>컨브넷은</a:t>
            </a:r>
            <a:r>
              <a:rPr lang="ko-KR" altLang="en-US" sz="1900" dirty="0"/>
              <a:t> 시간에 따른 패턴을 잘 처리함</a:t>
            </a:r>
            <a:r>
              <a:rPr lang="en-US" altLang="ko-KR" sz="1900" dirty="0"/>
              <a:t>, </a:t>
            </a:r>
            <a:r>
              <a:rPr lang="ko-KR" altLang="en-US" sz="1900" dirty="0"/>
              <a:t>특정 자연어 처리 같은 일부 문제에 </a:t>
            </a:r>
            <a:r>
              <a:rPr lang="en-US" altLang="ko-KR" sz="1900" dirty="0"/>
              <a:t>RNN</a:t>
            </a:r>
            <a:r>
              <a:rPr lang="ko-KR" altLang="en-US" sz="1900" dirty="0"/>
              <a:t>을 대신할 수 있음</a:t>
            </a:r>
            <a:endParaRPr lang="en-US" altLang="ko-KR" sz="1900" dirty="0"/>
          </a:p>
          <a:p>
            <a:r>
              <a:rPr lang="ko-KR" altLang="en-US" sz="1900" dirty="0"/>
              <a:t>전형적으로 </a:t>
            </a:r>
            <a:r>
              <a:rPr lang="en-US" altLang="ko-KR" sz="1900" dirty="0"/>
              <a:t>1D</a:t>
            </a:r>
            <a:r>
              <a:rPr lang="ko-KR" altLang="en-US" sz="1900" dirty="0"/>
              <a:t> </a:t>
            </a:r>
            <a:r>
              <a:rPr lang="ko-KR" altLang="en-US" sz="1900" dirty="0" err="1"/>
              <a:t>컨브넷은</a:t>
            </a:r>
            <a:r>
              <a:rPr lang="ko-KR" altLang="en-US" sz="1900" dirty="0"/>
              <a:t> </a:t>
            </a:r>
            <a:r>
              <a:rPr lang="en-US" altLang="ko-KR" sz="1900" dirty="0"/>
              <a:t>2D</a:t>
            </a:r>
            <a:r>
              <a:rPr lang="ko-KR" altLang="en-US" sz="1900" dirty="0" err="1"/>
              <a:t>컨브넷과</a:t>
            </a:r>
            <a:r>
              <a:rPr lang="ko-KR" altLang="en-US" sz="1900" dirty="0"/>
              <a:t> 비슷하게 구성</a:t>
            </a:r>
            <a:endParaRPr lang="en-US" altLang="ko-KR" sz="1900" dirty="0"/>
          </a:p>
          <a:p>
            <a:r>
              <a:rPr lang="en-US" altLang="ko-KR" sz="1900" dirty="0"/>
              <a:t>RNN</a:t>
            </a:r>
            <a:r>
              <a:rPr lang="ko-KR" altLang="en-US" sz="1900" dirty="0"/>
              <a:t>으로 아주 긴 시퀀스를 처리하려면 계산 비용이 </a:t>
            </a:r>
            <a:r>
              <a:rPr lang="ko-KR" altLang="en-US" sz="1900" dirty="0" err="1"/>
              <a:t>많이듬</a:t>
            </a:r>
            <a:r>
              <a:rPr lang="en-US" altLang="ko-KR" sz="1900" dirty="0"/>
              <a:t>-&gt; 1D</a:t>
            </a:r>
            <a:r>
              <a:rPr lang="ko-KR" altLang="en-US" sz="1900" dirty="0"/>
              <a:t> </a:t>
            </a:r>
            <a:r>
              <a:rPr lang="ko-KR" altLang="en-US" sz="1900" dirty="0" err="1"/>
              <a:t>컨브넷은</a:t>
            </a:r>
            <a:r>
              <a:rPr lang="ko-KR" altLang="en-US" sz="1900" dirty="0"/>
              <a:t> 비용이 적게 들어 시퀀스 길이를 줄이고 </a:t>
            </a:r>
            <a:r>
              <a:rPr lang="en-US" altLang="ko-KR" sz="1900" dirty="0"/>
              <a:t>RNN</a:t>
            </a:r>
            <a:r>
              <a:rPr lang="ko-KR" altLang="en-US" sz="1900" dirty="0"/>
              <a:t>이</a:t>
            </a:r>
            <a:r>
              <a:rPr lang="en-US" altLang="ko-KR" sz="1900" dirty="0"/>
              <a:t> </a:t>
            </a:r>
            <a:r>
              <a:rPr lang="ko-KR" altLang="en-US" sz="1900" dirty="0"/>
              <a:t>처리할 유용한 표현을 추출해 줌</a:t>
            </a:r>
            <a:endParaRPr lang="en-US" altLang="ko-KR" sz="1900" dirty="0"/>
          </a:p>
          <a:p>
            <a:endParaRPr lang="en-US" altLang="ko-KR" sz="1900" dirty="0"/>
          </a:p>
        </p:txBody>
      </p:sp>
    </p:spTree>
    <p:extLst>
      <p:ext uri="{BB962C8B-B14F-4D97-AF65-F5344CB8AC3E}">
        <p14:creationId xmlns:p14="http://schemas.microsoft.com/office/powerpoint/2010/main" val="34522990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3552" y="2492897"/>
            <a:ext cx="784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Sandoll 고딕Neo2유니 06 Bd" pitchFamily="34" charset="-127"/>
                <a:ea typeface="Sandoll 고딕Neo2유니 06 B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1174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486A2-F255-4E12-BC7C-0B8CB2AFF612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5.1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EB5BC-EE96-4BDC-B8CE-CC5F72E64DEB}"/>
              </a:ext>
            </a:extLst>
          </p:cNvPr>
          <p:cNvSpPr txBox="1"/>
          <p:nvPr/>
        </p:nvSpPr>
        <p:spPr>
          <a:xfrm>
            <a:off x="958788" y="994298"/>
            <a:ext cx="101974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ko-KR" altLang="en-US" dirty="0" err="1"/>
              <a:t>스트라이드</a:t>
            </a:r>
            <a:r>
              <a:rPr lang="ko-KR" altLang="en-US" dirty="0"/>
              <a:t> 이해하기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스트라이드</a:t>
            </a:r>
            <a:r>
              <a:rPr lang="en-US" altLang="ko-KR" dirty="0"/>
              <a:t>(stride)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두번의 연속적인 윈도우 사이의 거리</a:t>
            </a:r>
            <a:r>
              <a:rPr lang="en-US" altLang="ko-KR" dirty="0"/>
              <a:t>. </a:t>
            </a:r>
            <a:r>
              <a:rPr lang="ko-KR" altLang="en-US" dirty="0"/>
              <a:t>기본값은 </a:t>
            </a:r>
            <a:r>
              <a:rPr lang="en-US" altLang="ko-KR" dirty="0"/>
              <a:t>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실전에서는 드물게 사용되는 합성 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그러나 어떤 </a:t>
            </a:r>
            <a:r>
              <a:rPr lang="ko-KR" altLang="en-US" dirty="0" err="1"/>
              <a:t>맵에서는</a:t>
            </a:r>
            <a:r>
              <a:rPr lang="ko-KR" altLang="en-US" dirty="0"/>
              <a:t> 유용하게 사용될 수 있음</a:t>
            </a:r>
            <a:endParaRPr lang="en-US" altLang="ko-KR" dirty="0"/>
          </a:p>
          <a:p>
            <a:r>
              <a:rPr lang="en-US" altLang="ko-KR" dirty="0"/>
              <a:t>    Ex)</a:t>
            </a:r>
            <a:r>
              <a:rPr lang="ko-KR" altLang="en-US" dirty="0"/>
              <a:t> 연산속도를 빠르게 해야 하는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6A2FD4-524F-43C4-BD6D-07517D67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4122334"/>
            <a:ext cx="5227773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7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486A2-F255-4E12-BC7C-0B8CB2AFF612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5.1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808C4-6CFD-499B-8448-D7A2260938D1}"/>
              </a:ext>
            </a:extLst>
          </p:cNvPr>
          <p:cNvSpPr txBox="1"/>
          <p:nvPr/>
        </p:nvSpPr>
        <p:spPr>
          <a:xfrm>
            <a:off x="1035727" y="932155"/>
            <a:ext cx="101205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5.1.2 </a:t>
            </a:r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ko-KR" altLang="en-US" dirty="0"/>
              <a:t> 연산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입력 특성 </a:t>
            </a:r>
            <a:r>
              <a:rPr lang="ko-KR" altLang="en-US" dirty="0" err="1"/>
              <a:t>맵에서</a:t>
            </a:r>
            <a:r>
              <a:rPr lang="ko-KR" altLang="en-US" dirty="0"/>
              <a:t> 윈도우에 맞는 패치를 추출하고 각 채널별로 최댓값을 출력함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최댓값 추출 연산을 사용함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합성 곱과의 가장 큰 차이점</a:t>
            </a:r>
            <a:endParaRPr lang="en-US" altLang="ko-KR" dirty="0"/>
          </a:p>
          <a:p>
            <a:r>
              <a:rPr lang="ko-KR" altLang="en-US" dirty="0"/>
              <a:t>    일반적으로 </a:t>
            </a:r>
            <a:r>
              <a:rPr lang="en-US" altLang="ko-KR" dirty="0"/>
              <a:t>2 x 2 </a:t>
            </a:r>
            <a:r>
              <a:rPr lang="ko-KR" altLang="en-US" dirty="0"/>
              <a:t>윈도우와 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를 사용하여 </a:t>
            </a:r>
            <a:r>
              <a:rPr lang="ko-KR" altLang="en-US" dirty="0" err="1"/>
              <a:t>특성맵을</a:t>
            </a:r>
            <a:r>
              <a:rPr lang="ko-KR" altLang="en-US" dirty="0"/>
              <a:t> 절반 크기로 다운 </a:t>
            </a:r>
            <a:r>
              <a:rPr lang="ko-KR" altLang="en-US" dirty="0" err="1"/>
              <a:t>샘플링함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 </a:t>
            </a:r>
            <a:r>
              <a:rPr lang="ko-KR" altLang="en-US" dirty="0"/>
              <a:t>예시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F46CBC-61E4-4659-AE54-469507A0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7" y="3896986"/>
            <a:ext cx="2837293" cy="26325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974876-C6CE-4B1B-B0E0-4301C26E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677" y="3985763"/>
            <a:ext cx="2098642" cy="225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0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486A2-F255-4E12-BC7C-0B8CB2AFF612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5.1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신경망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DB9C7-C6AE-4232-AE97-B0C0F2B2321A}"/>
              </a:ext>
            </a:extLst>
          </p:cNvPr>
          <p:cNvSpPr txBox="1"/>
          <p:nvPr/>
        </p:nvSpPr>
        <p:spPr>
          <a:xfrm>
            <a:off x="1035727" y="1013822"/>
            <a:ext cx="1012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합성 곱으로만 이루어진 모델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C9179D-97ED-4313-8585-CBF9FD98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4" y="1399131"/>
            <a:ext cx="5825283" cy="14683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EB4CC8-86E3-45CD-9690-DDCC6ABFB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23" y="2778711"/>
            <a:ext cx="5825283" cy="3173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AF62A3-F286-49C4-A578-03FD0FF9F707}"/>
              </a:ext>
            </a:extLst>
          </p:cNvPr>
          <p:cNvSpPr txBox="1"/>
          <p:nvPr/>
        </p:nvSpPr>
        <p:spPr>
          <a:xfrm>
            <a:off x="6861007" y="1336987"/>
            <a:ext cx="5330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문제점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특성의 공간적 계층 구조를 학습하는데 도움이 되지 않음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가중치 파라미터가 모델의 크기에 비해 너무 많음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6CA7EE-C0AB-44C1-A6FA-C600F847A5D9}"/>
              </a:ext>
            </a:extLst>
          </p:cNvPr>
          <p:cNvSpPr txBox="1"/>
          <p:nvPr/>
        </p:nvSpPr>
        <p:spPr>
          <a:xfrm>
            <a:off x="6861006" y="3387114"/>
            <a:ext cx="5330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다운 샘플링을 하는 이유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처리할 특성 </a:t>
            </a:r>
            <a:r>
              <a:rPr lang="ko-KR" altLang="en-US" dirty="0" err="1"/>
              <a:t>맵의</a:t>
            </a:r>
            <a:r>
              <a:rPr lang="ko-KR" altLang="en-US" dirty="0"/>
              <a:t> 가중치 개수 감소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필터의 공간적인 계층 구조 구성</a:t>
            </a:r>
          </a:p>
        </p:txBody>
      </p:sp>
    </p:spTree>
    <p:extLst>
      <p:ext uri="{BB962C8B-B14F-4D97-AF65-F5344CB8AC3E}">
        <p14:creationId xmlns:p14="http://schemas.microsoft.com/office/powerpoint/2010/main" val="410264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BE5AD-044F-4BF2-96B6-3C5C4DDA9D63}"/>
              </a:ext>
            </a:extLst>
          </p:cNvPr>
          <p:cNvSpPr txBox="1"/>
          <p:nvPr/>
        </p:nvSpPr>
        <p:spPr>
          <a:xfrm>
            <a:off x="1035728" y="328474"/>
            <a:ext cx="101205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5.2</a:t>
            </a:r>
            <a:r>
              <a:rPr lang="ko-KR" altLang="en-US" sz="3000" dirty="0"/>
              <a:t> 소규모 데이터셋에서 밑바닥부터 </a:t>
            </a:r>
            <a:r>
              <a:rPr lang="ko-KR" altLang="en-US" sz="3000" dirty="0" err="1"/>
              <a:t>컨브넷</a:t>
            </a:r>
            <a:r>
              <a:rPr lang="ko-KR" altLang="en-US" sz="3000" dirty="0"/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14471-6A94-4A01-A7A9-D3FCBCB29057}"/>
              </a:ext>
            </a:extLst>
          </p:cNvPr>
          <p:cNvSpPr txBox="1"/>
          <p:nvPr/>
        </p:nvSpPr>
        <p:spPr>
          <a:xfrm>
            <a:off x="1035728" y="1262109"/>
            <a:ext cx="101205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살펴볼 내용</a:t>
            </a:r>
            <a:endParaRPr lang="en-US" altLang="ko-KR" sz="2000" dirty="0"/>
          </a:p>
          <a:p>
            <a:r>
              <a:rPr lang="ko-KR" altLang="en-US" sz="2000" dirty="0"/>
              <a:t>    보유한 소규모 데이터셋을 사용하여 처음부터 새로운 모델을 훈련하는 방법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증식</a:t>
            </a:r>
            <a:r>
              <a:rPr lang="en-US" altLang="ko-KR" sz="2000" dirty="0"/>
              <a:t>(Data</a:t>
            </a:r>
            <a:r>
              <a:rPr lang="ko-KR" altLang="en-US" sz="2000" dirty="0"/>
              <a:t> </a:t>
            </a:r>
            <a:r>
              <a:rPr lang="en-US" altLang="ko-KR" sz="2000" dirty="0"/>
              <a:t>augmentation)</a:t>
            </a:r>
          </a:p>
          <a:p>
            <a:r>
              <a:rPr lang="ko-KR" altLang="en-US" sz="2000" dirty="0"/>
              <a:t>    컴퓨터 비전에서 과대적합을 줄이기 위한 강력한 방법</a:t>
            </a:r>
            <a:endParaRPr lang="en-US" altLang="ko-KR" sz="2000" dirty="0"/>
          </a:p>
          <a:p>
            <a:r>
              <a:rPr lang="en-US" altLang="ko-KR" sz="2000" dirty="0"/>
              <a:t>    </a:t>
            </a:r>
            <a:r>
              <a:rPr lang="ko-KR" altLang="en-US" sz="2000" dirty="0"/>
              <a:t>기존 훈련 샘플로부터 더 많은 훈련 데이터를 생성하는 방법</a:t>
            </a:r>
            <a:endParaRPr lang="en-US" altLang="ko-KR" sz="2000" dirty="0"/>
          </a:p>
          <a:p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 증식의 목표</a:t>
            </a:r>
            <a:endParaRPr lang="en-US" altLang="ko-KR" sz="2000" dirty="0"/>
          </a:p>
          <a:p>
            <a:r>
              <a:rPr lang="en-US" altLang="ko-KR" sz="2000" dirty="0"/>
              <a:t>    </a:t>
            </a:r>
            <a:r>
              <a:rPr lang="ko-KR" altLang="en-US" sz="2000" dirty="0"/>
              <a:t>모델 훈련 시 정확히 같은 데이터를 두 번 만나지 않도록 하는 것</a:t>
            </a:r>
            <a:endParaRPr lang="en-US" altLang="ko-KR" sz="2000" dirty="0"/>
          </a:p>
          <a:p>
            <a:r>
              <a:rPr lang="en-US" altLang="ko-KR" sz="2000" dirty="0"/>
              <a:t>    </a:t>
            </a:r>
            <a:r>
              <a:rPr lang="ko-KR" altLang="en-US" sz="2000" dirty="0"/>
              <a:t>모델이 데이터의 여러 측면을 학습하면 일반화에 도움이 됨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0144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486A2-F255-4E12-BC7C-0B8CB2AFF612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5.2</a:t>
            </a:r>
            <a:r>
              <a:rPr lang="ko-KR" altLang="en-US" sz="2000" dirty="0"/>
              <a:t> 소규모 데이터셋에서 밑바닥부터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훈련하기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AD6F1-725B-42A2-9989-B7B6BD429989}"/>
              </a:ext>
            </a:extLst>
          </p:cNvPr>
          <p:cNvSpPr txBox="1"/>
          <p:nvPr/>
        </p:nvSpPr>
        <p:spPr>
          <a:xfrm>
            <a:off x="1035727" y="949911"/>
            <a:ext cx="101205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5.2.1 </a:t>
            </a:r>
            <a:r>
              <a:rPr lang="ko-KR" altLang="en-US" dirty="0"/>
              <a:t>작은 데이터셋 문제에서 </a:t>
            </a:r>
            <a:r>
              <a:rPr lang="ko-KR" altLang="en-US" dirty="0" err="1"/>
              <a:t>딥러닝의</a:t>
            </a:r>
            <a:r>
              <a:rPr lang="ko-KR" altLang="en-US" dirty="0"/>
              <a:t> 타당성</a:t>
            </a:r>
            <a:endParaRPr lang="en-US" altLang="ko-KR" dirty="0"/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딥러닝의</a:t>
            </a:r>
            <a:r>
              <a:rPr lang="ko-KR" altLang="en-US" dirty="0"/>
              <a:t> 근본적인 특징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훈련 데이터에서 특성 공학의 수작업 없이 흥미로운 특성을 찾을 수 있는 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이는 훈련샘플이 </a:t>
            </a:r>
            <a:r>
              <a:rPr lang="ko-KR" altLang="en-US" dirty="0" err="1"/>
              <a:t>많아야만</a:t>
            </a:r>
            <a:r>
              <a:rPr lang="ko-KR" altLang="en-US" dirty="0"/>
              <a:t> 가능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많은 샘플 </a:t>
            </a:r>
            <a:r>
              <a:rPr lang="en-US" altLang="ko-KR" dirty="0"/>
              <a:t>: </a:t>
            </a:r>
            <a:r>
              <a:rPr lang="ko-KR" altLang="en-US" dirty="0"/>
              <a:t>상대적임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복잡한 문제를 푸는 </a:t>
            </a:r>
            <a:r>
              <a:rPr lang="ko-KR" altLang="en-US" dirty="0" err="1"/>
              <a:t>컨브넷을</a:t>
            </a:r>
            <a:r>
              <a:rPr lang="ko-KR" altLang="en-US" dirty="0"/>
              <a:t> 수십 개의 샘플만 사용해서 훈련하는 것은 불가능함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컨브넷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지역적이고 평행이동으로 변하지 않는 특성을 학습</a:t>
            </a:r>
            <a:endParaRPr lang="en-US" altLang="ko-KR" dirty="0"/>
          </a:p>
          <a:p>
            <a:r>
              <a:rPr lang="en-US" altLang="ko-KR" dirty="0"/>
              <a:t>    -&gt; </a:t>
            </a:r>
            <a:r>
              <a:rPr lang="ko-KR" altLang="en-US" dirty="0"/>
              <a:t>지각에 관한 문제에서 매우 효율적으로 데이터를 사용함</a:t>
            </a:r>
          </a:p>
          <a:p>
            <a:r>
              <a:rPr lang="en-US" altLang="ko-KR" dirty="0"/>
              <a:t>    =&gt; </a:t>
            </a:r>
            <a:r>
              <a:rPr lang="ko-KR" altLang="en-US" dirty="0"/>
              <a:t>매우 작은 이미지 데이터셋에서 어떤 종류의 특성 공학을 사용하지 않고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</a:t>
            </a:r>
            <a:r>
              <a:rPr lang="ko-KR" altLang="en-US" dirty="0" err="1"/>
              <a:t>컨브넷을</a:t>
            </a:r>
            <a:r>
              <a:rPr lang="ko-KR" altLang="en-US" dirty="0"/>
              <a:t> 처음부터 훈련해도 괜찮은 결과가 뽑힘</a:t>
            </a:r>
          </a:p>
          <a:p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딥러닝 모델 </a:t>
            </a:r>
            <a:r>
              <a:rPr lang="en-US" altLang="ko-KR" dirty="0"/>
              <a:t>: </a:t>
            </a:r>
            <a:r>
              <a:rPr lang="ko-KR" altLang="en-US" dirty="0"/>
              <a:t>태생적으로 매우 다목적</a:t>
            </a:r>
          </a:p>
          <a:p>
            <a:r>
              <a:rPr lang="en-US" altLang="ko-KR" dirty="0"/>
              <a:t>=&gt; </a:t>
            </a:r>
            <a:r>
              <a:rPr lang="ko-KR" altLang="en-US" dirty="0"/>
              <a:t>대규모 데이터셋에서 훈련시킨 모델을 조금만 변경해서 완전히 다른 문제에 적용이 가능</a:t>
            </a:r>
          </a:p>
        </p:txBody>
      </p:sp>
    </p:spTree>
    <p:extLst>
      <p:ext uri="{BB962C8B-B14F-4D97-AF65-F5344CB8AC3E}">
        <p14:creationId xmlns:p14="http://schemas.microsoft.com/office/powerpoint/2010/main" val="626961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486A2-F255-4E12-BC7C-0B8CB2AFF612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5.2</a:t>
            </a:r>
            <a:r>
              <a:rPr lang="ko-KR" altLang="en-US" sz="2000" dirty="0"/>
              <a:t> 소규모 데이터셋에서 밑바닥부터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훈련하기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AD6F1-725B-42A2-9989-B7B6BD429989}"/>
              </a:ext>
            </a:extLst>
          </p:cNvPr>
          <p:cNvSpPr txBox="1"/>
          <p:nvPr/>
        </p:nvSpPr>
        <p:spPr>
          <a:xfrm>
            <a:off x="1035728" y="1028343"/>
            <a:ext cx="10120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5.2.2 </a:t>
            </a:r>
            <a:r>
              <a:rPr lang="ko-KR" altLang="en-US" dirty="0"/>
              <a:t>데이터 </a:t>
            </a:r>
            <a:r>
              <a:rPr lang="ko-KR" altLang="en-US" dirty="0" err="1"/>
              <a:t>내려받기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</a:t>
            </a:r>
            <a:r>
              <a:rPr lang="en-US" altLang="ko-KR" dirty="0"/>
              <a:t>5-4 </a:t>
            </a:r>
            <a:r>
              <a:rPr lang="ko-KR" altLang="en-US" dirty="0"/>
              <a:t>훈련</a:t>
            </a:r>
            <a:r>
              <a:rPr lang="en-US" altLang="ko-KR" dirty="0"/>
              <a:t>, </a:t>
            </a:r>
            <a:r>
              <a:rPr lang="ko-KR" altLang="en-US" dirty="0"/>
              <a:t>검증</a:t>
            </a:r>
            <a:r>
              <a:rPr lang="en-US" altLang="ko-KR" dirty="0"/>
              <a:t>, </a:t>
            </a:r>
            <a:r>
              <a:rPr lang="ko-KR" altLang="en-US" dirty="0"/>
              <a:t>테스트 폴더로 이미지 복사하기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9A0571-2D24-4945-A0E4-CB310B1B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8" y="1951672"/>
            <a:ext cx="5988145" cy="4577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B483BB-06F2-4B4E-B614-0A49313A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119" y="1951671"/>
            <a:ext cx="4387617" cy="45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0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5F20D0-F5AD-4038-B328-4703584793FB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5.2</a:t>
            </a:r>
            <a:r>
              <a:rPr lang="ko-KR" altLang="en-US" sz="2000" dirty="0"/>
              <a:t> 소규모 데이터셋에서 밑바닥부터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85A6A-75DF-45C1-B292-126484BDF8A4}"/>
              </a:ext>
            </a:extLst>
          </p:cNvPr>
          <p:cNvSpPr txBox="1"/>
          <p:nvPr/>
        </p:nvSpPr>
        <p:spPr>
          <a:xfrm>
            <a:off x="997166" y="807480"/>
            <a:ext cx="10153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5.2.3 </a:t>
            </a:r>
            <a:r>
              <a:rPr lang="ko-KR" altLang="en-US" dirty="0"/>
              <a:t>네트워크 구성하기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</a:t>
            </a:r>
            <a:r>
              <a:rPr lang="en-US" altLang="ko-KR" dirty="0"/>
              <a:t>5-5 </a:t>
            </a:r>
            <a:r>
              <a:rPr lang="ko-KR" altLang="en-US" dirty="0"/>
              <a:t>강아지 </a:t>
            </a:r>
            <a:r>
              <a:rPr lang="en-US" altLang="ko-KR" dirty="0"/>
              <a:t>vs. </a:t>
            </a:r>
            <a:r>
              <a:rPr lang="ko-KR" altLang="en-US" dirty="0"/>
              <a:t>고양이 분류를 위한 소규모 </a:t>
            </a:r>
            <a:r>
              <a:rPr lang="ko-KR" altLang="en-US" dirty="0" err="1"/>
              <a:t>컨브넷</a:t>
            </a:r>
            <a:r>
              <a:rPr lang="ko-KR" altLang="en-US" dirty="0"/>
              <a:t> 만들기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EDBF7F-D65D-4A90-ACA2-611A366F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65" y="1809706"/>
            <a:ext cx="5261591" cy="36911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43FB8D-EDE5-4E14-894A-2879EA484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14" y="1808367"/>
            <a:ext cx="4794021" cy="48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47C0B6-CB48-4BAD-8EDB-9775C2E5D6B9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5.2</a:t>
            </a:r>
            <a:r>
              <a:rPr lang="ko-KR" altLang="en-US" sz="2000" dirty="0"/>
              <a:t> 소규모 데이터셋에서 밑바닥부터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훈련하기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CB44D7-624F-477C-89AC-E31655AEF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8" y="1307983"/>
            <a:ext cx="6915270" cy="1710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AC9E4-64E3-4774-B629-51F7B77B8854}"/>
              </a:ext>
            </a:extLst>
          </p:cNvPr>
          <p:cNvSpPr txBox="1"/>
          <p:nvPr/>
        </p:nvSpPr>
        <p:spPr>
          <a:xfrm>
            <a:off x="1035728" y="798990"/>
            <a:ext cx="741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  <a:r>
              <a:rPr lang="en-US" altLang="ko-KR" dirty="0"/>
              <a:t>5-6 </a:t>
            </a:r>
            <a:r>
              <a:rPr lang="ko-KR" altLang="en-US" dirty="0"/>
              <a:t>모델의 훈련 설정하기</a:t>
            </a:r>
          </a:p>
        </p:txBody>
      </p:sp>
    </p:spTree>
    <p:extLst>
      <p:ext uri="{BB962C8B-B14F-4D97-AF65-F5344CB8AC3E}">
        <p14:creationId xmlns:p14="http://schemas.microsoft.com/office/powerpoint/2010/main" val="180653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개체 2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92" imgH="591" progId="TCLayout.ActiveDocument.1">
                  <p:embed/>
                </p:oleObj>
              </mc:Choice>
              <mc:Fallback>
                <p:oleObj name="think-cell Slide" r:id="rId14" imgW="592" imgH="591" progId="TCLayout.ActiveDocument.1">
                  <p:embed/>
                  <p:pic>
                    <p:nvPicPr>
                      <p:cNvPr id="23" name="개체 22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2186639" y="188641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Sandoll 고딕Neo2유니 06 Bd" pitchFamily="34" charset="-127"/>
                <a:ea typeface="Sandoll 고딕Neo2유니 06 Bd" pitchFamily="34" charset="-127"/>
              </a:rPr>
              <a:t>목차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1519389" y="1484785"/>
            <a:ext cx="5944762" cy="1126145"/>
            <a:chOff x="-4611" y="1484784"/>
            <a:chExt cx="5944762" cy="1126145"/>
          </a:xfrm>
        </p:grpSpPr>
        <p:grpSp>
          <p:nvGrpSpPr>
            <p:cNvPr id="21" name="그룹 20"/>
            <p:cNvGrpSpPr/>
            <p:nvPr>
              <p:custDataLst>
                <p:tags r:id="rId12"/>
              </p:custDataLst>
            </p:nvPr>
          </p:nvGrpSpPr>
          <p:grpSpPr>
            <a:xfrm>
              <a:off x="-4611" y="1484784"/>
              <a:ext cx="5944762" cy="1126145"/>
              <a:chOff x="689673" y="2889348"/>
              <a:chExt cx="6052954" cy="588409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89673" y="2890614"/>
                <a:ext cx="702978" cy="487601"/>
              </a:xfrm>
              <a:prstGeom prst="rect">
                <a:avLst/>
              </a:prstGeom>
              <a:solidFill>
                <a:srgbClr val="4481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Sandoll 고딕Neo1유니코드 03 Lt" pitchFamily="34" charset="-127"/>
                    <a:ea typeface="Sandoll 고딕Neo1유니코드 03 Lt" pitchFamily="34" charset="-127"/>
                  </a:rPr>
                  <a:t>5.1</a:t>
                </a:r>
                <a:endParaRPr lang="ko-KR" altLang="en-US" dirty="0">
                  <a:latin typeface="Sandoll 고딕Neo1유니코드 03 Lt" pitchFamily="34" charset="-127"/>
                  <a:ea typeface="Sandoll 고딕Neo1유니코드 03 Lt" pitchFamily="34" charset="-127"/>
                </a:endParaRPr>
              </a:p>
            </p:txBody>
          </p:sp>
          <p:sp>
            <p:nvSpPr>
              <p:cNvPr id="13" name="평행 사변형 12"/>
              <p:cNvSpPr/>
              <p:nvPr/>
            </p:nvSpPr>
            <p:spPr>
              <a:xfrm rot="5400000">
                <a:off x="1458776" y="2818574"/>
                <a:ext cx="585241" cy="726789"/>
              </a:xfrm>
              <a:prstGeom prst="parallelogram">
                <a:avLst/>
              </a:prstGeom>
              <a:solidFill>
                <a:srgbClr val="246A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103963" y="2986818"/>
                <a:ext cx="4638664" cy="490939"/>
              </a:xfrm>
              <a:prstGeom prst="homePlate">
                <a:avLst/>
              </a:prstGeom>
              <a:solidFill>
                <a:srgbClr val="4481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587014" y="1943974"/>
              <a:ext cx="403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합성곱</a:t>
              </a:r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 신경망 소개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19390" y="2767722"/>
            <a:ext cx="6304803" cy="1021318"/>
            <a:chOff x="-4611" y="2626123"/>
            <a:chExt cx="6304803" cy="1021318"/>
          </a:xfrm>
        </p:grpSpPr>
        <p:grpSp>
          <p:nvGrpSpPr>
            <p:cNvPr id="25" name="그룹 24"/>
            <p:cNvGrpSpPr/>
            <p:nvPr>
              <p:custDataLst>
                <p:tags r:id="rId8"/>
              </p:custDataLst>
            </p:nvPr>
          </p:nvGrpSpPr>
          <p:grpSpPr>
            <a:xfrm>
              <a:off x="-4611" y="2626123"/>
              <a:ext cx="6304803" cy="1021318"/>
              <a:chOff x="675166" y="3737816"/>
              <a:chExt cx="6304803" cy="576508"/>
            </a:xfrm>
          </p:grpSpPr>
          <p:sp>
            <p:nvSpPr>
              <p:cNvPr id="10" name="직사각형 9"/>
              <p:cNvSpPr/>
              <p:nvPr>
                <p:custDataLst>
                  <p:tags r:id="rId9"/>
                </p:custDataLst>
              </p:nvPr>
            </p:nvSpPr>
            <p:spPr>
              <a:xfrm>
                <a:off x="675166" y="3737942"/>
                <a:ext cx="731162" cy="487601"/>
              </a:xfrm>
              <a:prstGeom prst="rect">
                <a:avLst/>
              </a:prstGeom>
              <a:solidFill>
                <a:srgbClr val="04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Sandoll 고딕Neo1유니코드 03 Lt" pitchFamily="34" charset="-127"/>
                    <a:ea typeface="Sandoll 고딕Neo1유니코드 03 Lt" pitchFamily="34" charset="-127"/>
                  </a:rPr>
                  <a:t>5.2</a:t>
                </a:r>
                <a:endParaRPr lang="ko-KR" altLang="en-US" dirty="0">
                  <a:latin typeface="Sandoll 고딕Neo1유니코드 03 Lt" pitchFamily="34" charset="-127"/>
                  <a:ea typeface="Sandoll 고딕Neo1유니코드 03 Lt" pitchFamily="34" charset="-127"/>
                </a:endParaRPr>
              </a:p>
            </p:txBody>
          </p:sp>
          <p:sp>
            <p:nvSpPr>
              <p:cNvPr id="14" name="평행 사변형 13"/>
              <p:cNvSpPr/>
              <p:nvPr>
                <p:custDataLst>
                  <p:tags r:id="rId10"/>
                </p:custDataLst>
              </p:nvPr>
            </p:nvSpPr>
            <p:spPr>
              <a:xfrm rot="5400000">
                <a:off x="1438238" y="3701571"/>
                <a:ext cx="576508" cy="648997"/>
              </a:xfrm>
              <a:prstGeom prst="parallelogram">
                <a:avLst/>
              </a:prstGeom>
              <a:solidFill>
                <a:srgbClr val="01AC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오각형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2038237" y="3834206"/>
                <a:ext cx="4941732" cy="480118"/>
              </a:xfrm>
              <a:prstGeom prst="homePlate">
                <a:avLst/>
              </a:prstGeom>
              <a:solidFill>
                <a:srgbClr val="04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586136" y="2950271"/>
              <a:ext cx="4354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소규모 데이터셋에서 밑바닥부터</a:t>
              </a:r>
              <a:endParaRPr lang="en-US" altLang="ko-KR" dirty="0">
                <a:solidFill>
                  <a:schemeClr val="bg1"/>
                </a:solidFill>
                <a:latin typeface="Sandoll 고딕Neo1유니코드 03 Lt" pitchFamily="34" charset="-127"/>
                <a:ea typeface="Sandoll 고딕Neo1유니코드 03 Lt" pitchFamily="34" charset="-127"/>
              </a:endParaRPr>
            </a:p>
            <a:p>
              <a:r>
                <a:rPr lang="ko-KR" altLang="en-US" dirty="0" err="1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컨브넷</a:t>
              </a:r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 훈련하기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524002" y="3908209"/>
            <a:ext cx="6660231" cy="1032959"/>
            <a:chOff x="1" y="3694611"/>
            <a:chExt cx="6660231" cy="1032959"/>
          </a:xfrm>
        </p:grpSpPr>
        <p:grpSp>
          <p:nvGrpSpPr>
            <p:cNvPr id="24" name="그룹 23"/>
            <p:cNvGrpSpPr/>
            <p:nvPr>
              <p:custDataLst>
                <p:tags r:id="rId4"/>
              </p:custDataLst>
            </p:nvPr>
          </p:nvGrpSpPr>
          <p:grpSpPr>
            <a:xfrm>
              <a:off x="1" y="3694611"/>
              <a:ext cx="6660231" cy="1032959"/>
              <a:chOff x="675165" y="4590792"/>
              <a:chExt cx="6660231" cy="583078"/>
            </a:xfrm>
          </p:grpSpPr>
          <p:sp>
            <p:nvSpPr>
              <p:cNvPr id="11" name="직사각형 10"/>
              <p:cNvSpPr/>
              <p:nvPr>
                <p:custDataLst>
                  <p:tags r:id="rId5"/>
                </p:custDataLst>
              </p:nvPr>
            </p:nvSpPr>
            <p:spPr>
              <a:xfrm>
                <a:off x="675165" y="4591804"/>
                <a:ext cx="730657" cy="487601"/>
              </a:xfrm>
              <a:prstGeom prst="rect">
                <a:avLst/>
              </a:prstGeom>
              <a:solidFill>
                <a:srgbClr val="103E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Sandoll 고딕Neo1유니코드 03 Lt" pitchFamily="34" charset="-127"/>
                    <a:ea typeface="Sandoll 고딕Neo1유니코드 03 Lt" pitchFamily="34" charset="-127"/>
                  </a:rPr>
                  <a:t>5.3</a:t>
                </a:r>
                <a:endParaRPr lang="ko-KR" altLang="en-US" dirty="0">
                  <a:latin typeface="Sandoll 고딕Neo1유니코드 03 Lt" pitchFamily="34" charset="-127"/>
                  <a:ea typeface="Sandoll 고딕Neo1유니코드 03 Lt" pitchFamily="34" charset="-127"/>
                </a:endParaRPr>
              </a:p>
            </p:txBody>
          </p:sp>
          <p:sp>
            <p:nvSpPr>
              <p:cNvPr id="15" name="평행 사변형 14"/>
              <p:cNvSpPr/>
              <p:nvPr>
                <p:custDataLst>
                  <p:tags r:id="rId6"/>
                </p:custDataLst>
              </p:nvPr>
            </p:nvSpPr>
            <p:spPr>
              <a:xfrm rot="5400000">
                <a:off x="1436605" y="4557832"/>
                <a:ext cx="583078" cy="648997"/>
              </a:xfrm>
              <a:prstGeom prst="parallelogram">
                <a:avLst/>
              </a:prstGeom>
              <a:solidFill>
                <a:srgbClr val="0C2E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오각형 18"/>
              <p:cNvSpPr/>
              <p:nvPr>
                <p:custDataLst>
                  <p:tags r:id="rId7"/>
                </p:custDataLst>
              </p:nvPr>
            </p:nvSpPr>
            <p:spPr>
              <a:xfrm>
                <a:off x="2051478" y="4686109"/>
                <a:ext cx="5283918" cy="487705"/>
              </a:xfrm>
              <a:prstGeom prst="homePlate">
                <a:avLst/>
              </a:prstGeom>
              <a:solidFill>
                <a:srgbClr val="103E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585257" y="4131018"/>
              <a:ext cx="3346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사전 훈련된 </a:t>
              </a:r>
              <a:r>
                <a:rPr lang="ko-KR" altLang="en-US" dirty="0" err="1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컨브넷</a:t>
              </a:r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 사용하기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524000" y="5120266"/>
            <a:ext cx="7092280" cy="1045039"/>
            <a:chOff x="0" y="4834662"/>
            <a:chExt cx="7092280" cy="1045039"/>
          </a:xfrm>
        </p:grpSpPr>
        <p:grpSp>
          <p:nvGrpSpPr>
            <p:cNvPr id="22" name="그룹 21"/>
            <p:cNvGrpSpPr/>
            <p:nvPr>
              <p:custDataLst>
                <p:tags r:id="rId3"/>
              </p:custDataLst>
            </p:nvPr>
          </p:nvGrpSpPr>
          <p:grpSpPr>
            <a:xfrm>
              <a:off x="0" y="4834662"/>
              <a:ext cx="7092280" cy="1045039"/>
              <a:chOff x="675164" y="5523581"/>
              <a:chExt cx="7092280" cy="589897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675164" y="5527908"/>
                <a:ext cx="731163" cy="48760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Sandoll 고딕Neo1유니코드 03 Lt" pitchFamily="34" charset="-127"/>
                    <a:ea typeface="Sandoll 고딕Neo1유니코드 03 Lt" pitchFamily="34" charset="-127"/>
                  </a:rPr>
                  <a:t>5.4</a:t>
                </a:r>
                <a:endParaRPr lang="ko-KR" altLang="en-US" dirty="0">
                  <a:latin typeface="Sandoll 고딕Neo1유니코드 03 Lt" pitchFamily="34" charset="-127"/>
                  <a:ea typeface="Sandoll 고딕Neo1유니코드 03 Lt" pitchFamily="34" charset="-127"/>
                </a:endParaRPr>
              </a:p>
            </p:txBody>
          </p:sp>
          <p:sp>
            <p:nvSpPr>
              <p:cNvPr id="16" name="평행 사변형 15"/>
              <p:cNvSpPr/>
              <p:nvPr/>
            </p:nvSpPr>
            <p:spPr>
              <a:xfrm rot="5400000">
                <a:off x="1434852" y="5494031"/>
                <a:ext cx="589897" cy="648997"/>
              </a:xfrm>
              <a:prstGeom prst="parallelogram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" name="오각형 19"/>
              <p:cNvSpPr/>
              <p:nvPr/>
            </p:nvSpPr>
            <p:spPr>
              <a:xfrm>
                <a:off x="2050749" y="5613711"/>
                <a:ext cx="5716695" cy="497866"/>
              </a:xfrm>
              <a:prstGeom prst="homePlat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584378" y="5224540"/>
              <a:ext cx="3346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컨브넷</a:t>
              </a:r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 학습 시각화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818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2B5CE2-A267-4C37-9C8D-0146E6747F5F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5.2</a:t>
            </a:r>
            <a:r>
              <a:rPr lang="ko-KR" altLang="en-US" sz="2000" dirty="0"/>
              <a:t> 소규모 데이터셋에서 밑바닥부터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CCCCD-623C-4104-BA5B-013F856A50C3}"/>
              </a:ext>
            </a:extLst>
          </p:cNvPr>
          <p:cNvSpPr txBox="1"/>
          <p:nvPr/>
        </p:nvSpPr>
        <p:spPr>
          <a:xfrm>
            <a:off x="1035728" y="798990"/>
            <a:ext cx="10120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5.2.4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네트워크 주입 과정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사진 파일을 읽음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JPEG </a:t>
            </a:r>
            <a:r>
              <a:rPr lang="ko-KR" altLang="en-US" dirty="0"/>
              <a:t>콘텐츠를 </a:t>
            </a:r>
            <a:r>
              <a:rPr lang="en-US" altLang="ko-KR" dirty="0"/>
              <a:t>RGB </a:t>
            </a:r>
            <a:r>
              <a:rPr lang="ko-KR" altLang="en-US" dirty="0"/>
              <a:t>픽셀 값으로 디코딩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부동 소수 타입의 </a:t>
            </a:r>
            <a:r>
              <a:rPr lang="ko-KR" altLang="en-US" dirty="0" err="1"/>
              <a:t>텐서로</a:t>
            </a:r>
            <a:r>
              <a:rPr lang="ko-KR" altLang="en-US" dirty="0"/>
              <a:t> 변환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픽셀값의</a:t>
            </a:r>
            <a:r>
              <a:rPr lang="ko-KR" altLang="en-US" dirty="0"/>
              <a:t> 스케일을 </a:t>
            </a:r>
            <a:r>
              <a:rPr lang="en-US" altLang="ko-KR" dirty="0"/>
              <a:t>[0,1] </a:t>
            </a:r>
            <a:r>
              <a:rPr lang="ko-KR" altLang="en-US" dirty="0"/>
              <a:t>사이로 조정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이미지 파일을 </a:t>
            </a:r>
            <a:r>
              <a:rPr lang="ko-KR" altLang="en-US" dirty="0" err="1"/>
              <a:t>전처리된</a:t>
            </a:r>
            <a:r>
              <a:rPr lang="ko-KR" altLang="en-US" dirty="0"/>
              <a:t> 배치 </a:t>
            </a:r>
            <a:r>
              <a:rPr lang="ko-KR" altLang="en-US" dirty="0" err="1"/>
              <a:t>텐서로</a:t>
            </a:r>
            <a:r>
              <a:rPr lang="ko-KR" altLang="en-US" dirty="0"/>
              <a:t> 자동으로 바꿔주는 파이썬 </a:t>
            </a:r>
            <a:r>
              <a:rPr lang="ko-KR" altLang="en-US" dirty="0" err="1"/>
              <a:t>제너레이터를</a:t>
            </a:r>
            <a:r>
              <a:rPr lang="ko-KR" altLang="en-US" dirty="0"/>
              <a:t> 생성함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17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46717-5D3C-4894-8043-B4E097BE9701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5.2</a:t>
            </a:r>
            <a:r>
              <a:rPr lang="ko-KR" altLang="en-US" sz="2000" dirty="0"/>
              <a:t> 소규모 데이터셋에서 밑바닥부터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훈련하기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4249AD-9C3B-4362-BC1D-DD268961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8" y="1328118"/>
            <a:ext cx="6888903" cy="4291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FD222-AFAE-4ABF-B22D-12B6DEDBDE91}"/>
              </a:ext>
            </a:extLst>
          </p:cNvPr>
          <p:cNvSpPr txBox="1"/>
          <p:nvPr/>
        </p:nvSpPr>
        <p:spPr>
          <a:xfrm>
            <a:off x="1035728" y="843685"/>
            <a:ext cx="101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  <a:r>
              <a:rPr lang="en-US" altLang="ko-KR" dirty="0"/>
              <a:t>5-7 </a:t>
            </a:r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를 사용하여 디렉터리에서 이미지 읽기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471535-F5BD-4506-A087-B78B687C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75" y="1369963"/>
            <a:ext cx="5424540" cy="242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5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46717-5D3C-4894-8043-B4E097BE9701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5.2</a:t>
            </a:r>
            <a:r>
              <a:rPr lang="ko-KR" altLang="en-US" sz="2000" dirty="0"/>
              <a:t> 소규모 데이터셋에서 밑바닥부터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E80EC-E0C0-4F6B-8593-E1863DF17E6E}"/>
              </a:ext>
            </a:extLst>
          </p:cNvPr>
          <p:cNvSpPr txBox="1"/>
          <p:nvPr/>
        </p:nvSpPr>
        <p:spPr>
          <a:xfrm>
            <a:off x="1035728" y="880119"/>
            <a:ext cx="101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  <a:r>
              <a:rPr lang="en-US" altLang="ko-KR" dirty="0"/>
              <a:t>5-10 </a:t>
            </a:r>
            <a:r>
              <a:rPr lang="ko-KR" altLang="en-US" dirty="0"/>
              <a:t>훈련의 정확도와 손실 그래프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B18970-0AF3-40E4-B74D-6E80D6E7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8" y="1331944"/>
            <a:ext cx="5060272" cy="43391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952C84-B25F-46DB-94E7-AA8EC4D2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130" y="1249451"/>
            <a:ext cx="3475021" cy="4320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FA6D68-2608-4207-9D05-88DC01D046BC}"/>
              </a:ext>
            </a:extLst>
          </p:cNvPr>
          <p:cNvSpPr txBox="1"/>
          <p:nvPr/>
        </p:nvSpPr>
        <p:spPr>
          <a:xfrm>
            <a:off x="1035728" y="5823751"/>
            <a:ext cx="101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</a:t>
            </a:r>
            <a:r>
              <a:rPr lang="en-US" altLang="ko-KR" dirty="0"/>
              <a:t>: </a:t>
            </a:r>
            <a:r>
              <a:rPr lang="ko-KR" altLang="en-US" dirty="0"/>
              <a:t>과대적합의 특성을 보여주는 그래프가 </a:t>
            </a:r>
            <a:r>
              <a:rPr lang="ko-KR" altLang="en-US" dirty="0" err="1"/>
              <a:t>그려짐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837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46717-5D3C-4894-8043-B4E097BE9701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5.2</a:t>
            </a:r>
            <a:r>
              <a:rPr lang="ko-KR" altLang="en-US" sz="2000" dirty="0"/>
              <a:t> 소규모 데이터셋에서 밑바닥부터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훈련하기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F7177-0A05-4BF4-BE01-BBD660AC4C75}"/>
              </a:ext>
            </a:extLst>
          </p:cNvPr>
          <p:cNvSpPr txBox="1"/>
          <p:nvPr/>
        </p:nvSpPr>
        <p:spPr>
          <a:xfrm>
            <a:off x="1035728" y="861134"/>
            <a:ext cx="10120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5.2.5 </a:t>
            </a:r>
            <a:r>
              <a:rPr lang="ko-KR" altLang="en-US" dirty="0"/>
              <a:t>데이터 증식 사용하기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</a:t>
            </a:r>
            <a:r>
              <a:rPr lang="en-US" altLang="ko-KR" dirty="0"/>
              <a:t>5-11 </a:t>
            </a:r>
            <a:r>
              <a:rPr lang="en-US" altLang="ko-KR" dirty="0" err="1"/>
              <a:t>ImageDataGenerator</a:t>
            </a:r>
            <a:r>
              <a:rPr lang="ko-KR" altLang="en-US" dirty="0"/>
              <a:t>를 사용하여 데이터 증식 설정하기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7D6935-E4DC-4552-A290-BF3CA4B4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8" y="1784464"/>
            <a:ext cx="3536746" cy="2189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11FF5-5D78-44C3-B6ED-1D1756A823C3}"/>
              </a:ext>
            </a:extLst>
          </p:cNvPr>
          <p:cNvSpPr txBox="1"/>
          <p:nvPr/>
        </p:nvSpPr>
        <p:spPr>
          <a:xfrm>
            <a:off x="4755472" y="1784464"/>
            <a:ext cx="6400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/>
              <a:t>rotation_range</a:t>
            </a:r>
            <a:endParaRPr lang="en-US" altLang="ko-KR" dirty="0"/>
          </a:p>
          <a:p>
            <a:r>
              <a:rPr lang="ko-KR" altLang="en-US" dirty="0"/>
              <a:t>랜덤하게 사진을 회전시킬 각도 범위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/>
              <a:t>width_shift_range</a:t>
            </a:r>
            <a:r>
              <a:rPr lang="en-US" altLang="ko-KR" dirty="0"/>
              <a:t>, </a:t>
            </a:r>
            <a:r>
              <a:rPr lang="en-US" altLang="ko-KR" dirty="0" err="1"/>
              <a:t>height_shift_range</a:t>
            </a:r>
            <a:endParaRPr lang="en-US" altLang="ko-KR" dirty="0"/>
          </a:p>
          <a:p>
            <a:r>
              <a:rPr lang="ko-KR" altLang="en-US" dirty="0"/>
              <a:t>사진을 수평과 수직으로 랜덤하게 평행 이동시킬 범위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/>
              <a:t>shear_range</a:t>
            </a:r>
            <a:endParaRPr lang="en-US" altLang="ko-KR" dirty="0"/>
          </a:p>
          <a:p>
            <a:r>
              <a:rPr lang="ko-KR" altLang="en-US" dirty="0"/>
              <a:t>랜덤하게 전단 변환을 적용할 각도 범위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/>
              <a:t>zoom_range</a:t>
            </a:r>
            <a:endParaRPr lang="en-US" altLang="ko-KR" dirty="0"/>
          </a:p>
          <a:p>
            <a:r>
              <a:rPr lang="ko-KR" altLang="en-US" dirty="0"/>
              <a:t>랜덤하게 사진을 확대할 범위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/>
              <a:t>horizontal_flip</a:t>
            </a:r>
            <a:endParaRPr lang="en-US" altLang="ko-KR" dirty="0"/>
          </a:p>
          <a:p>
            <a:r>
              <a:rPr lang="ko-KR" altLang="en-US" dirty="0"/>
              <a:t>랜덤하게 이미지를 수평으로 뒤집음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/>
              <a:t>fill_mode</a:t>
            </a:r>
            <a:endParaRPr lang="en-US" altLang="ko-KR" dirty="0"/>
          </a:p>
          <a:p>
            <a:r>
              <a:rPr lang="ko-KR" altLang="en-US" dirty="0"/>
              <a:t>회전이나 가로</a:t>
            </a:r>
            <a:r>
              <a:rPr lang="en-US" altLang="ko-KR" dirty="0"/>
              <a:t>/</a:t>
            </a:r>
            <a:r>
              <a:rPr lang="ko-KR" altLang="en-US" dirty="0"/>
              <a:t>세로 이동으로 인해 새롭게 생성해야 할 픽셀을 채울 전략</a:t>
            </a:r>
          </a:p>
        </p:txBody>
      </p:sp>
    </p:spTree>
    <p:extLst>
      <p:ext uri="{BB962C8B-B14F-4D97-AF65-F5344CB8AC3E}">
        <p14:creationId xmlns:p14="http://schemas.microsoft.com/office/powerpoint/2010/main" val="261740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46717-5D3C-4894-8043-B4E097BE9701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5.2</a:t>
            </a:r>
            <a:r>
              <a:rPr lang="ko-KR" altLang="en-US" sz="2000" dirty="0"/>
              <a:t> 소규모 데이터셋에서 밑바닥부터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훈련하기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37058-0DF7-4468-805D-DBDA9A89D419}"/>
              </a:ext>
            </a:extLst>
          </p:cNvPr>
          <p:cNvSpPr txBox="1"/>
          <p:nvPr/>
        </p:nvSpPr>
        <p:spPr>
          <a:xfrm>
            <a:off x="1035727" y="914400"/>
            <a:ext cx="1012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  <a:r>
              <a:rPr lang="en-US" altLang="ko-KR" dirty="0"/>
              <a:t>5-12 </a:t>
            </a:r>
            <a:r>
              <a:rPr lang="ko-KR" altLang="en-US" dirty="0"/>
              <a:t>랜덤하게 증식된 </a:t>
            </a:r>
            <a:r>
              <a:rPr lang="ko-KR" altLang="en-US" dirty="0" err="1"/>
              <a:t>훈련이미지</a:t>
            </a:r>
            <a:r>
              <a:rPr lang="ko-KR" altLang="en-US" dirty="0"/>
              <a:t>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569309-7A09-4866-9356-D0BAA536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7" y="1283732"/>
            <a:ext cx="7348493" cy="5245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EAAC9D-0109-4D21-9119-AEFF9A6C4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621" y="1359699"/>
            <a:ext cx="5498070" cy="51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5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46717-5D3C-4894-8043-B4E097BE9701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5.2</a:t>
            </a:r>
            <a:r>
              <a:rPr lang="ko-KR" altLang="en-US" sz="2000" dirty="0"/>
              <a:t> 소규모 데이터셋에서 밑바닥부터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훈련하기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1D24D-839D-4C69-B4BB-40F0E029AA19}"/>
              </a:ext>
            </a:extLst>
          </p:cNvPr>
          <p:cNvSpPr txBox="1"/>
          <p:nvPr/>
        </p:nvSpPr>
        <p:spPr>
          <a:xfrm>
            <a:off x="1035728" y="798990"/>
            <a:ext cx="101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  <a:r>
              <a:rPr lang="en-US" altLang="ko-KR" dirty="0"/>
              <a:t>5-13 </a:t>
            </a:r>
            <a:r>
              <a:rPr lang="ko-KR" altLang="en-US" dirty="0" err="1"/>
              <a:t>드롭아웃을</a:t>
            </a:r>
            <a:r>
              <a:rPr lang="ko-KR" altLang="en-US" dirty="0"/>
              <a:t> 포함한 새로운 </a:t>
            </a:r>
            <a:r>
              <a:rPr lang="ko-KR" altLang="en-US" dirty="0" err="1"/>
              <a:t>컨브넷</a:t>
            </a:r>
            <a:r>
              <a:rPr lang="ko-KR" altLang="en-US" dirty="0"/>
              <a:t> 정의하기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F5EC83-5625-4977-A1E1-BF6751A4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8" y="1238728"/>
            <a:ext cx="6164062" cy="46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07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46717-5D3C-4894-8043-B4E097BE9701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5.2</a:t>
            </a:r>
            <a:r>
              <a:rPr lang="ko-KR" altLang="en-US" sz="2000" dirty="0"/>
              <a:t> 소규모 데이터셋에서 밑바닥부터 </a:t>
            </a:r>
            <a:r>
              <a:rPr lang="ko-KR" altLang="en-US" sz="2000" dirty="0" err="1"/>
              <a:t>컨브넷</a:t>
            </a:r>
            <a:r>
              <a:rPr lang="ko-KR" altLang="en-US" sz="2000" dirty="0"/>
              <a:t> 훈련하기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AF743-BD62-470A-9930-65A0B937E76B}"/>
              </a:ext>
            </a:extLst>
          </p:cNvPr>
          <p:cNvSpPr txBox="1"/>
          <p:nvPr/>
        </p:nvSpPr>
        <p:spPr>
          <a:xfrm>
            <a:off x="1035728" y="798990"/>
            <a:ext cx="101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  <a:r>
              <a:rPr lang="en-US" altLang="ko-KR" dirty="0"/>
              <a:t>5-14 </a:t>
            </a:r>
            <a:r>
              <a:rPr lang="ko-KR" altLang="en-US" dirty="0"/>
              <a:t>데이터 증식 </a:t>
            </a:r>
            <a:r>
              <a:rPr lang="ko-KR" altLang="en-US" dirty="0" err="1"/>
              <a:t>제너레이터를</a:t>
            </a:r>
            <a:r>
              <a:rPr lang="ko-KR" altLang="en-US" dirty="0"/>
              <a:t> 사용하여 </a:t>
            </a:r>
            <a:r>
              <a:rPr lang="ko-KR" altLang="en-US" dirty="0" err="1"/>
              <a:t>컨브넷</a:t>
            </a:r>
            <a:r>
              <a:rPr lang="ko-KR" altLang="en-US" dirty="0"/>
              <a:t> 훈련하기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DCBB0B-517E-4574-B310-2FF49ABA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8" y="1168322"/>
            <a:ext cx="9990338" cy="5444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664ED5-1761-4897-9032-66E0C2D80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56" y="1097916"/>
            <a:ext cx="4373525" cy="55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EB7F0E-AD69-4485-8948-AB849943C048}"/>
              </a:ext>
            </a:extLst>
          </p:cNvPr>
          <p:cNvSpPr txBox="1"/>
          <p:nvPr/>
        </p:nvSpPr>
        <p:spPr>
          <a:xfrm>
            <a:off x="1592920" y="2720256"/>
            <a:ext cx="9237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Sandoll 고딕Neo2유니 06 Bd" pitchFamily="34" charset="-127"/>
                <a:ea typeface="Sandoll 고딕Neo2유니 06 Bd" pitchFamily="34" charset="-127"/>
              </a:rPr>
              <a:t>5.3 </a:t>
            </a:r>
            <a:r>
              <a:rPr lang="ko-KR" altLang="en-US" sz="4800" dirty="0">
                <a:latin typeface="Sandoll 고딕Neo2유니 06 Bd" pitchFamily="34" charset="-127"/>
                <a:ea typeface="Sandoll 고딕Neo2유니 06 Bd" pitchFamily="34" charset="-127"/>
              </a:rPr>
              <a:t>사전 훈련된 </a:t>
            </a:r>
            <a:r>
              <a:rPr lang="ko-KR" altLang="en-US" sz="48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800" dirty="0">
                <a:latin typeface="Sandoll 고딕Neo2유니 06 Bd" pitchFamily="34" charset="-127"/>
                <a:ea typeface="Sandoll 고딕Neo2유니 06 Bd" pitchFamily="34" charset="-127"/>
              </a:rPr>
              <a:t> 사용하기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FE6BB5-FFAE-4330-BA30-9016B4547100}"/>
              </a:ext>
            </a:extLst>
          </p:cNvPr>
          <p:cNvSpPr/>
          <p:nvPr/>
        </p:nvSpPr>
        <p:spPr>
          <a:xfrm>
            <a:off x="2277598" y="3722245"/>
            <a:ext cx="7636804" cy="634574"/>
          </a:xfrm>
          <a:prstGeom prst="rect">
            <a:avLst/>
          </a:prstGeom>
          <a:solidFill>
            <a:srgbClr val="103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고딕Neo1유니코드 03 Lt" pitchFamily="34" charset="-127"/>
                <a:ea typeface="Sandoll 고딕Neo1유니코드 03 Lt" pitchFamily="34" charset="-127"/>
              </a:rPr>
              <a:t>이현수</a:t>
            </a:r>
          </a:p>
        </p:txBody>
      </p:sp>
    </p:spTree>
    <p:extLst>
      <p:ext uri="{BB962C8B-B14F-4D97-AF65-F5344CB8AC3E}">
        <p14:creationId xmlns:p14="http://schemas.microsoft.com/office/powerpoint/2010/main" val="1681630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675BE2-85E9-413B-8B71-27676218379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3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andoll 고딕Neo2유니 06 Bd" pitchFamily="34" charset="-127"/>
                <a:ea typeface="Sandoll 고딕Neo2유니 06 Bd" pitchFamily="34" charset="-127"/>
              </a:rPr>
              <a:t>5.3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사전 훈련된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사용하기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29A54-C36D-474D-B9A4-A01F8696B53A}"/>
              </a:ext>
            </a:extLst>
          </p:cNvPr>
          <p:cNvSpPr txBox="1"/>
          <p:nvPr/>
        </p:nvSpPr>
        <p:spPr>
          <a:xfrm>
            <a:off x="74146" y="1377538"/>
            <a:ext cx="117893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</a:t>
            </a:r>
            <a:r>
              <a:rPr lang="ko-KR" altLang="en-US" dirty="0" err="1"/>
              <a:t>사전훈련된</a:t>
            </a:r>
            <a:r>
              <a:rPr lang="ko-KR" altLang="en-US" dirty="0"/>
              <a:t> 네트워크는 일반적으로 대규모 이미지 분류 문제를 위해 대량의 데이터셋에서 미리 훈련되어 저장된 네트워크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Ex) </a:t>
            </a:r>
            <a:r>
              <a:rPr lang="en-US" altLang="ko-KR" dirty="0"/>
              <a:t>ImageNet</a:t>
            </a:r>
            <a:r>
              <a:rPr lang="ko-KR" altLang="en-US" dirty="0"/>
              <a:t>데이터셋</a:t>
            </a:r>
            <a:r>
              <a:rPr lang="en-US" altLang="ko-KR" dirty="0"/>
              <a:t>(</a:t>
            </a:r>
            <a:r>
              <a:rPr lang="ko-KR" altLang="en-US" dirty="0"/>
              <a:t>대부분 동물</a:t>
            </a:r>
            <a:r>
              <a:rPr lang="en-US" altLang="ko-KR" dirty="0"/>
              <a:t>,</a:t>
            </a:r>
            <a:r>
              <a:rPr lang="ko-KR" altLang="en-US" dirty="0"/>
              <a:t>생활용품</a:t>
            </a:r>
            <a:r>
              <a:rPr lang="en-US" altLang="ko-KR" dirty="0"/>
              <a:t>)</a:t>
            </a:r>
            <a:r>
              <a:rPr lang="ko-KR" altLang="en-US" dirty="0"/>
              <a:t>에 네트워크를 훈련 </a:t>
            </a:r>
            <a:r>
              <a:rPr lang="en-US" altLang="ko-KR" dirty="0"/>
              <a:t>-&gt; </a:t>
            </a:r>
            <a:r>
              <a:rPr lang="ko-KR" altLang="en-US" dirty="0"/>
              <a:t>가구아이템 식별 등 </a:t>
            </a:r>
            <a:r>
              <a:rPr lang="ko-KR" altLang="en-US" dirty="0" err="1"/>
              <a:t>다른용도로</a:t>
            </a:r>
            <a:r>
              <a:rPr lang="ko-KR" altLang="en-US" dirty="0"/>
              <a:t> 사용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● 이때 원본 데이터넷이 충분히 크고 일반적이라면 사전 훈련된 네트워크에 의해 학습된 특성의 계층 구조는   실제 세상에 대한 일반적인 모델로 효율적인 </a:t>
            </a:r>
            <a:r>
              <a:rPr lang="ko-KR" altLang="en-US" dirty="0" err="1"/>
              <a:t>역할함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● </a:t>
            </a:r>
            <a:r>
              <a:rPr lang="en-US" altLang="ko-KR" dirty="0"/>
              <a:t>5.3</a:t>
            </a:r>
            <a:r>
              <a:rPr lang="ko-KR" altLang="en-US" dirty="0"/>
              <a:t>절에서는 </a:t>
            </a:r>
            <a:r>
              <a:rPr lang="en-US" altLang="ko-KR" dirty="0"/>
              <a:t>ImageNet</a:t>
            </a:r>
            <a:r>
              <a:rPr lang="ko-KR" altLang="en-US" dirty="0"/>
              <a:t>데이터셋에서 훈련된 대규모 </a:t>
            </a:r>
            <a:r>
              <a:rPr lang="ko-KR" altLang="en-US" dirty="0" err="1"/>
              <a:t>컨브넷</a:t>
            </a:r>
            <a:r>
              <a:rPr lang="ko-KR" altLang="en-US" dirty="0"/>
              <a:t> </a:t>
            </a:r>
            <a:r>
              <a:rPr lang="en-US" altLang="ko-KR" dirty="0"/>
              <a:t>VGG16</a:t>
            </a:r>
            <a:r>
              <a:rPr lang="ko-KR" altLang="en-US" dirty="0"/>
              <a:t>사용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 -&gt; ImageNet</a:t>
            </a:r>
            <a:r>
              <a:rPr lang="ko-KR" altLang="en-US" dirty="0"/>
              <a:t>데이터셋</a:t>
            </a:r>
            <a:r>
              <a:rPr lang="en-US" altLang="ko-KR" dirty="0"/>
              <a:t>(1,400</a:t>
            </a:r>
            <a:r>
              <a:rPr lang="ko-KR" altLang="en-US" dirty="0"/>
              <a:t>만 개의 </a:t>
            </a:r>
            <a:r>
              <a:rPr lang="ko-KR" altLang="en-US" dirty="0" err="1"/>
              <a:t>레이블된</a:t>
            </a:r>
            <a:r>
              <a:rPr lang="ko-KR" altLang="en-US" dirty="0"/>
              <a:t> 이미지와 </a:t>
            </a:r>
            <a:r>
              <a:rPr lang="en-US" altLang="ko-KR" dirty="0"/>
              <a:t>1,000</a:t>
            </a:r>
            <a:r>
              <a:rPr lang="ko-KR" altLang="en-US" dirty="0"/>
              <a:t>개의 클래스로 구성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-&gt; VGG16 : ImageNet </a:t>
            </a:r>
            <a:r>
              <a:rPr lang="ko-KR" altLang="en-US" dirty="0"/>
              <a:t>데이터셋에 널리 사용되는 </a:t>
            </a:r>
            <a:r>
              <a:rPr lang="ko-KR" altLang="en-US" dirty="0" err="1"/>
              <a:t>컨브넷</a:t>
            </a:r>
            <a:r>
              <a:rPr lang="ko-KR" altLang="en-US" dirty="0"/>
              <a:t> 구조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● 사전 훈련된 네트워크 사용방법 </a:t>
            </a:r>
            <a:r>
              <a:rPr lang="en-US" altLang="ko-KR" dirty="0"/>
              <a:t>: </a:t>
            </a:r>
            <a:r>
              <a:rPr lang="ko-KR" altLang="en-US" dirty="0"/>
              <a:t>특성 추출</a:t>
            </a:r>
            <a:r>
              <a:rPr lang="en-US" altLang="ko-KR" dirty="0"/>
              <a:t>, </a:t>
            </a:r>
            <a:r>
              <a:rPr lang="ko-KR" altLang="en-US" dirty="0"/>
              <a:t>미세 조정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858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5A3427-9711-4E89-AC7B-D8106729245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15715" y="255401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Sandoll 고딕Neo2유니 06 Bd" pitchFamily="34" charset="-127"/>
                <a:ea typeface="Sandoll 고딕Neo2유니 06 Bd" pitchFamily="34" charset="-127"/>
              </a:rPr>
              <a:t>CONTENTS</a:t>
            </a:r>
            <a:endParaRPr lang="ko-KR" altLang="en-US" sz="4800" dirty="0">
              <a:latin typeface="Sandoll 고딕Neo2유니 06 Bd" pitchFamily="34" charset="-127"/>
              <a:ea typeface="Sandoll 고딕Neo2유니 06 Bd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D1462D-68A4-40EC-9375-C43AC07F6547}"/>
              </a:ext>
            </a:extLst>
          </p:cNvPr>
          <p:cNvGrpSpPr/>
          <p:nvPr/>
        </p:nvGrpSpPr>
        <p:grpSpPr>
          <a:xfrm>
            <a:off x="-4611" y="1484785"/>
            <a:ext cx="5859855" cy="972896"/>
            <a:chOff x="-4611" y="1484784"/>
            <a:chExt cx="5944762" cy="112614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CA1C03E-7937-479B-AA3E-5A1C62E09E7D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-4611" y="1484784"/>
              <a:ext cx="5944762" cy="1126145"/>
              <a:chOff x="689673" y="2889348"/>
              <a:chExt cx="6052954" cy="588409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4452FE2-1833-4936-9FD5-E0126BC03D47}"/>
                  </a:ext>
                </a:extLst>
              </p:cNvPr>
              <p:cNvSpPr/>
              <p:nvPr/>
            </p:nvSpPr>
            <p:spPr>
              <a:xfrm>
                <a:off x="689673" y="2890614"/>
                <a:ext cx="702978" cy="487601"/>
              </a:xfrm>
              <a:prstGeom prst="rect">
                <a:avLst/>
              </a:prstGeom>
              <a:solidFill>
                <a:srgbClr val="4481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andoll 고딕Neo1유니코드 03 Lt" pitchFamily="34" charset="-127"/>
                  <a:ea typeface="Sandoll 고딕Neo1유니코드 03 Lt" pitchFamily="34" charset="-127"/>
                </a:endParaRPr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435338CC-69BF-4752-82E9-E0D12EF8F315}"/>
                  </a:ext>
                </a:extLst>
              </p:cNvPr>
              <p:cNvSpPr/>
              <p:nvPr/>
            </p:nvSpPr>
            <p:spPr>
              <a:xfrm rot="5400000">
                <a:off x="1458776" y="2818574"/>
                <a:ext cx="585241" cy="726789"/>
              </a:xfrm>
              <a:prstGeom prst="parallelogram">
                <a:avLst/>
              </a:prstGeom>
              <a:solidFill>
                <a:srgbClr val="246A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오각형 16">
                <a:extLst>
                  <a:ext uri="{FF2B5EF4-FFF2-40B4-BE49-F238E27FC236}">
                    <a16:creationId xmlns:a16="http://schemas.microsoft.com/office/drawing/2014/main" id="{4E89DC07-8789-4A19-89E3-7D42C923F4A8}"/>
                  </a:ext>
                </a:extLst>
              </p:cNvPr>
              <p:cNvSpPr/>
              <p:nvPr/>
            </p:nvSpPr>
            <p:spPr>
              <a:xfrm>
                <a:off x="2103963" y="2986818"/>
                <a:ext cx="4638664" cy="490939"/>
              </a:xfrm>
              <a:prstGeom prst="homePlate">
                <a:avLst/>
              </a:prstGeom>
              <a:solidFill>
                <a:srgbClr val="4481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CA8866-8905-4ADE-9C9B-D2E0AA881C1C}"/>
                </a:ext>
              </a:extLst>
            </p:cNvPr>
            <p:cNvSpPr txBox="1"/>
            <p:nvPr/>
          </p:nvSpPr>
          <p:spPr>
            <a:xfrm>
              <a:off x="1587014" y="1943974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5.3.1 </a:t>
              </a:r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특성 추출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5A6E22-AE1E-44E0-8B10-A2167D403D53}"/>
              </a:ext>
            </a:extLst>
          </p:cNvPr>
          <p:cNvGrpSpPr/>
          <p:nvPr/>
        </p:nvGrpSpPr>
        <p:grpSpPr>
          <a:xfrm>
            <a:off x="-4611" y="2767722"/>
            <a:ext cx="6214753" cy="882334"/>
            <a:chOff x="-4611" y="2626123"/>
            <a:chExt cx="6304803" cy="10213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ACBA6E3-720C-4813-A8F8-33B2386013AA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-4611" y="2626123"/>
              <a:ext cx="6304803" cy="1021318"/>
              <a:chOff x="675166" y="3737816"/>
              <a:chExt cx="6304803" cy="576508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11043E6-7E9B-41B7-9423-B302929BD92F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675166" y="3737942"/>
                <a:ext cx="731162" cy="487601"/>
              </a:xfrm>
              <a:prstGeom prst="rect">
                <a:avLst/>
              </a:prstGeom>
              <a:solidFill>
                <a:srgbClr val="04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andoll 고딕Neo1유니코드 03 Lt" pitchFamily="34" charset="-127"/>
                  <a:ea typeface="Sandoll 고딕Neo1유니코드 03 Lt" pitchFamily="34" charset="-127"/>
                </a:endParaRPr>
              </a:p>
            </p:txBody>
          </p:sp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E086768D-75CD-4C9E-995A-349F2B1AF867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5400000">
                <a:off x="1438238" y="3701571"/>
                <a:ext cx="576508" cy="648997"/>
              </a:xfrm>
              <a:prstGeom prst="parallelogram">
                <a:avLst/>
              </a:prstGeom>
              <a:solidFill>
                <a:srgbClr val="01AC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오각형 17">
                <a:extLst>
                  <a:ext uri="{FF2B5EF4-FFF2-40B4-BE49-F238E27FC236}">
                    <a16:creationId xmlns:a16="http://schemas.microsoft.com/office/drawing/2014/main" id="{F2B52377-1C03-45F4-9420-859612053B6E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038237" y="3834206"/>
                <a:ext cx="4941732" cy="480118"/>
              </a:xfrm>
              <a:prstGeom prst="homePlate">
                <a:avLst/>
              </a:prstGeom>
              <a:solidFill>
                <a:srgbClr val="04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2CE0CC-04BC-4AF6-94A6-B9CDCF1E86F0}"/>
                </a:ext>
              </a:extLst>
            </p:cNvPr>
            <p:cNvSpPr txBox="1"/>
            <p:nvPr/>
          </p:nvSpPr>
          <p:spPr>
            <a:xfrm>
              <a:off x="1586136" y="3037496"/>
              <a:ext cx="2913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5.3.2 </a:t>
              </a:r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미세 조정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D340DF-22A0-44C4-ACC0-1B9190EDEAF1}"/>
              </a:ext>
            </a:extLst>
          </p:cNvPr>
          <p:cNvGrpSpPr/>
          <p:nvPr/>
        </p:nvGrpSpPr>
        <p:grpSpPr>
          <a:xfrm>
            <a:off x="1" y="3908209"/>
            <a:ext cx="6565105" cy="892391"/>
            <a:chOff x="1" y="3694611"/>
            <a:chExt cx="6660231" cy="103295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A68ADD7-D609-4B52-9B20-C1103A57905C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" y="3694611"/>
              <a:ext cx="6660231" cy="1032959"/>
              <a:chOff x="675165" y="4590792"/>
              <a:chExt cx="6660231" cy="58307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1C5267F-27FD-4607-8F16-F4B7ABA1078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675165" y="4591804"/>
                <a:ext cx="730657" cy="487601"/>
              </a:xfrm>
              <a:prstGeom prst="rect">
                <a:avLst/>
              </a:prstGeom>
              <a:solidFill>
                <a:srgbClr val="103E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andoll 고딕Neo1유니코드 03 Lt" pitchFamily="34" charset="-127"/>
                  <a:ea typeface="Sandoll 고딕Neo1유니코드 03 Lt" pitchFamily="34" charset="-127"/>
                </a:endParaRPr>
              </a:p>
            </p:txBody>
          </p:sp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FD871E99-67A6-424E-A582-6CC06754EBD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5400000">
                <a:off x="1436605" y="4557832"/>
                <a:ext cx="583078" cy="648997"/>
              </a:xfrm>
              <a:prstGeom prst="parallelogram">
                <a:avLst/>
              </a:prstGeom>
              <a:solidFill>
                <a:srgbClr val="0C2E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오각형 18">
                <a:extLst>
                  <a:ext uri="{FF2B5EF4-FFF2-40B4-BE49-F238E27FC236}">
                    <a16:creationId xmlns:a16="http://schemas.microsoft.com/office/drawing/2014/main" id="{9D6007D5-355A-4C66-A025-A6FDE1DEE1DC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2051478" y="4686109"/>
                <a:ext cx="5283918" cy="487705"/>
              </a:xfrm>
              <a:prstGeom prst="homePlate">
                <a:avLst/>
              </a:prstGeom>
              <a:solidFill>
                <a:srgbClr val="103E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AC63D8-7D4A-4E4B-ACE9-1695E1C1014F}"/>
                </a:ext>
              </a:extLst>
            </p:cNvPr>
            <p:cNvSpPr txBox="1"/>
            <p:nvPr/>
          </p:nvSpPr>
          <p:spPr>
            <a:xfrm>
              <a:off x="1585257" y="4131018"/>
              <a:ext cx="3346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5.3.3 </a:t>
              </a:r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정리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70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BE5AD-044F-4BF2-96B6-3C5C4DDA9D63}"/>
              </a:ext>
            </a:extLst>
          </p:cNvPr>
          <p:cNvSpPr txBox="1"/>
          <p:nvPr/>
        </p:nvSpPr>
        <p:spPr>
          <a:xfrm>
            <a:off x="1035728" y="328474"/>
            <a:ext cx="101205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5.1</a:t>
            </a:r>
            <a:r>
              <a:rPr lang="ko-KR" altLang="en-US" sz="3000" dirty="0"/>
              <a:t> </a:t>
            </a:r>
            <a:r>
              <a:rPr lang="ko-KR" altLang="en-US" sz="3000" dirty="0" err="1"/>
              <a:t>합성곱</a:t>
            </a:r>
            <a:r>
              <a:rPr lang="ko-KR" altLang="en-US" sz="3000" dirty="0"/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14471-6A94-4A01-A7A9-D3FCBCB29057}"/>
              </a:ext>
            </a:extLst>
          </p:cNvPr>
          <p:cNvSpPr txBox="1"/>
          <p:nvPr/>
        </p:nvSpPr>
        <p:spPr>
          <a:xfrm>
            <a:off x="1035728" y="1262109"/>
            <a:ext cx="101205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크게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층과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층으로 구성됨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기본적인 구조 </a:t>
            </a:r>
            <a:r>
              <a:rPr lang="en-US" altLang="ko-KR" sz="2000" dirty="0"/>
              <a:t>: Conv2D</a:t>
            </a:r>
            <a:r>
              <a:rPr lang="ko-KR" altLang="en-US" sz="2000" dirty="0"/>
              <a:t>와 </a:t>
            </a:r>
            <a:r>
              <a:rPr lang="en-US" altLang="ko-KR" sz="2000" dirty="0"/>
              <a:t>MaxPooling2D </a:t>
            </a:r>
            <a:r>
              <a:rPr lang="ko-KR" altLang="en-US" sz="2000" dirty="0"/>
              <a:t>층을 </a:t>
            </a:r>
            <a:r>
              <a:rPr lang="ko-KR" altLang="en-US" sz="2000" dirty="0" err="1"/>
              <a:t>쌓아올린</a:t>
            </a:r>
            <a:r>
              <a:rPr lang="ko-KR" altLang="en-US" sz="2000" dirty="0"/>
              <a:t> 구조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(</a:t>
            </a:r>
            <a:r>
              <a:rPr lang="en-US" altLang="ko-KR" sz="2000" dirty="0" err="1"/>
              <a:t>input_height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input_width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image_channels</a:t>
            </a:r>
            <a:r>
              <a:rPr lang="en-US" altLang="ko-KR" sz="2000" dirty="0"/>
              <a:t>) </a:t>
            </a:r>
            <a:r>
              <a:rPr lang="ko-KR" altLang="en-US" sz="2000" dirty="0"/>
              <a:t>크기의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입력텐서를</a:t>
            </a:r>
            <a:r>
              <a:rPr lang="ko-KR" altLang="en-US" sz="2000" dirty="0"/>
              <a:t> 사용함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영상인식에 특화된 신경망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특징 추출기를 수작업으로 설계하지 않고</a:t>
            </a:r>
            <a:r>
              <a:rPr lang="en-US" altLang="ko-KR" sz="2000" dirty="0"/>
              <a:t>, </a:t>
            </a:r>
            <a:r>
              <a:rPr lang="ko-KR" altLang="en-US" sz="2000" dirty="0"/>
              <a:t>신경망의 학습과정에서 일괄처리하는 것이 가장 큰 특징이자 강점임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647701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59926-F8A5-4BCA-8034-7BDAE4755A6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3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andoll 고딕Neo2유니 06 Bd" pitchFamily="34" charset="-127"/>
                <a:ea typeface="Sandoll 고딕Neo2유니 06 Bd" pitchFamily="34" charset="-127"/>
              </a:rPr>
              <a:t>5.3.1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특성추출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285A4-6689-48AD-9AE8-99E981399054}"/>
              </a:ext>
            </a:extLst>
          </p:cNvPr>
          <p:cNvSpPr txBox="1"/>
          <p:nvPr/>
        </p:nvSpPr>
        <p:spPr>
          <a:xfrm>
            <a:off x="5120790" y="1102816"/>
            <a:ext cx="407664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● 특성추출은 사전에 학습된 네트워크의 표현을 사용해 새로운 샘플에서 흥미로운 특성을 뽑아내는 것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새로운 분류기를 처음부터 훈련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Q. </a:t>
            </a:r>
            <a:r>
              <a:rPr lang="ko-KR" altLang="en-US" sz="1600" b="1" dirty="0"/>
              <a:t>왜 </a:t>
            </a:r>
            <a:r>
              <a:rPr lang="ko-KR" altLang="en-US" sz="1600" b="1" dirty="0" err="1"/>
              <a:t>합성곱</a:t>
            </a:r>
            <a:r>
              <a:rPr lang="ko-KR" altLang="en-US" sz="1600" b="1" dirty="0"/>
              <a:t> 층만 재사용하고 완전연결  분류기는 재사용하지 않을까</a:t>
            </a:r>
            <a:r>
              <a:rPr lang="en-US" altLang="ko-KR" sz="1600" b="1" dirty="0"/>
              <a:t>?</a:t>
            </a:r>
          </a:p>
          <a:p>
            <a:r>
              <a:rPr lang="ko-KR" altLang="en-US" sz="1600" dirty="0"/>
              <a:t>재사용이 가능하지만 권장</a:t>
            </a:r>
            <a:r>
              <a:rPr lang="en-US" altLang="ko-KR" sz="1600" dirty="0"/>
              <a:t>X. </a:t>
            </a:r>
          </a:p>
          <a:p>
            <a:r>
              <a:rPr lang="ko-KR" altLang="en-US" sz="1600" dirty="0"/>
              <a:t>분류기에는 학습한 표현은 모델이 훈련된 클래스 집합에 특화되어 있음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● </a:t>
            </a:r>
            <a:r>
              <a:rPr lang="en-US" altLang="ko-KR" sz="1600" dirty="0" err="1"/>
              <a:t>Keras.applications</a:t>
            </a:r>
            <a:r>
              <a:rPr lang="en-US" altLang="ko-KR" sz="1600" dirty="0"/>
              <a:t> </a:t>
            </a:r>
            <a:r>
              <a:rPr lang="ko-KR" altLang="en-US" sz="1600" dirty="0"/>
              <a:t>모듈에서 사용 가능한 이미지 분류 모델 ▼</a:t>
            </a:r>
            <a:endParaRPr lang="en-US" altLang="ko-KR" sz="1600" dirty="0"/>
          </a:p>
          <a:p>
            <a:r>
              <a:rPr lang="en-US" altLang="ko-KR" sz="1600" b="1" dirty="0" err="1"/>
              <a:t>Xception</a:t>
            </a:r>
            <a:r>
              <a:rPr lang="en-US" altLang="ko-KR" sz="1600" b="1" dirty="0"/>
              <a:t>, Inception V3, ResNet50, VGG16, VGG19, </a:t>
            </a:r>
            <a:r>
              <a:rPr lang="en-US" altLang="ko-KR" sz="1600" b="1" dirty="0" err="1"/>
              <a:t>MobileNet</a:t>
            </a:r>
            <a:r>
              <a:rPr lang="en-US" altLang="ko-KR" sz="1600" b="1" dirty="0"/>
              <a:t> 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모두 </a:t>
            </a:r>
            <a:r>
              <a:rPr lang="en-US" altLang="ko-KR" sz="1600" dirty="0"/>
              <a:t>ImageNet </a:t>
            </a:r>
            <a:r>
              <a:rPr lang="ko-KR" altLang="en-US" sz="1600" dirty="0"/>
              <a:t>데이터셋에서 훈련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21269E-86EE-414B-A48F-8BD348818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5"/>
          <a:stretch/>
        </p:blipFill>
        <p:spPr>
          <a:xfrm>
            <a:off x="323528" y="4375548"/>
            <a:ext cx="4742023" cy="11202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DD0FE9-27AD-4D68-85CC-F367ADD9F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21" y="1184558"/>
            <a:ext cx="4742023" cy="3043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749154-BC1D-4A88-A978-30FC54A12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162" y="0"/>
            <a:ext cx="2890837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FA4620-FF11-4B9E-BA73-059BEF128C2F}"/>
              </a:ext>
            </a:extLst>
          </p:cNvPr>
          <p:cNvSpPr txBox="1"/>
          <p:nvPr/>
        </p:nvSpPr>
        <p:spPr>
          <a:xfrm>
            <a:off x="115709" y="5545388"/>
            <a:ext cx="7347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●매개변수</a:t>
            </a:r>
            <a:endParaRPr lang="en-US" altLang="ko-KR" sz="1800" b="1" dirty="0"/>
          </a:p>
          <a:p>
            <a:r>
              <a:rPr lang="en-US" altLang="ko-KR" sz="1800" dirty="0"/>
              <a:t>  Weights : </a:t>
            </a:r>
            <a:r>
              <a:rPr lang="ko-KR" altLang="en-US" sz="1800" dirty="0"/>
              <a:t>모델을 초기화할 가중치 체크포인트</a:t>
            </a:r>
            <a:endParaRPr lang="en-US" altLang="ko-KR" sz="1800" dirty="0"/>
          </a:p>
          <a:p>
            <a:r>
              <a:rPr lang="en-US" altLang="ko-KR" sz="1800" dirty="0"/>
              <a:t>  </a:t>
            </a:r>
            <a:r>
              <a:rPr lang="en-US" altLang="ko-KR" sz="1800" dirty="0" err="1"/>
              <a:t>Include_top</a:t>
            </a:r>
            <a:r>
              <a:rPr lang="en-US" altLang="ko-KR" sz="1800" dirty="0"/>
              <a:t> : </a:t>
            </a:r>
            <a:r>
              <a:rPr lang="ko-KR" altLang="en-US" sz="1800" dirty="0"/>
              <a:t>네트워크의 최상위 완전 연결 분류기를 포함할지 지정</a:t>
            </a:r>
            <a:endParaRPr lang="en-US" altLang="ko-KR" sz="1800" dirty="0"/>
          </a:p>
          <a:p>
            <a:r>
              <a:rPr lang="en-US" altLang="ko-KR" sz="1800" dirty="0"/>
              <a:t>  </a:t>
            </a:r>
            <a:r>
              <a:rPr lang="en-US" altLang="ko-KR" sz="1800" dirty="0" err="1"/>
              <a:t>Input_shape</a:t>
            </a:r>
            <a:r>
              <a:rPr lang="en-US" altLang="ko-KR" sz="1800" dirty="0"/>
              <a:t> : </a:t>
            </a:r>
            <a:r>
              <a:rPr lang="ko-KR" altLang="en-US" sz="1800" dirty="0"/>
              <a:t>네트워크에 주입할 이미지 </a:t>
            </a:r>
            <a:r>
              <a:rPr lang="ko-KR" altLang="en-US" sz="1800" dirty="0" err="1"/>
              <a:t>텐서의</a:t>
            </a:r>
            <a:r>
              <a:rPr lang="ko-KR" altLang="en-US" sz="1800" dirty="0"/>
              <a:t> 크기</a:t>
            </a:r>
            <a:endParaRPr lang="en-US" altLang="ko-KR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54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0FB33D-0F5A-4113-ADEF-B6E12C92CF43}"/>
              </a:ext>
            </a:extLst>
          </p:cNvPr>
          <p:cNvSpPr txBox="1"/>
          <p:nvPr/>
        </p:nvSpPr>
        <p:spPr>
          <a:xfrm>
            <a:off x="550069" y="342900"/>
            <a:ext cx="1094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불러온 </a:t>
            </a:r>
            <a:r>
              <a:rPr lang="en-US" altLang="ko-KR" dirty="0"/>
              <a:t>VGG16</a:t>
            </a:r>
            <a:r>
              <a:rPr lang="ko-KR" altLang="en-US" dirty="0"/>
              <a:t>네트워크의 최종 특성 </a:t>
            </a:r>
            <a:r>
              <a:rPr lang="ko-KR" altLang="en-US" dirty="0" err="1"/>
              <a:t>맵의</a:t>
            </a:r>
            <a:r>
              <a:rPr lang="ko-KR" altLang="en-US" dirty="0"/>
              <a:t> 크기는 </a:t>
            </a:r>
            <a:r>
              <a:rPr lang="en-US" altLang="ko-KR" dirty="0"/>
              <a:t>(4,4,512). </a:t>
            </a:r>
            <a:r>
              <a:rPr lang="ko-KR" altLang="en-US" dirty="0"/>
              <a:t>이 특성 위에 완전 연결 층을 놓음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72D447-C837-4D8F-B9FD-B66BF16BEDE5}"/>
              </a:ext>
            </a:extLst>
          </p:cNvPr>
          <p:cNvSpPr/>
          <p:nvPr/>
        </p:nvSpPr>
        <p:spPr>
          <a:xfrm>
            <a:off x="460334" y="1434829"/>
            <a:ext cx="5140366" cy="1416969"/>
          </a:xfrm>
          <a:prstGeom prst="rect">
            <a:avLst/>
          </a:prstGeom>
          <a:solidFill>
            <a:srgbClr val="04BEF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고딕Neo2유니 06 Bd" pitchFamily="34" charset="-127"/>
                <a:ea typeface="Sandoll 고딕Neo2유니 06 Bd" pitchFamily="34" charset="-127"/>
              </a:rPr>
              <a:t>1. </a:t>
            </a:r>
            <a:r>
              <a:rPr lang="ko-KR" altLang="en-US" dirty="0">
                <a:latin typeface="Sandoll 고딕Neo2유니 06 Bd" pitchFamily="34" charset="-127"/>
                <a:ea typeface="Sandoll 고딕Neo2유니 06 Bd" pitchFamily="34" charset="-127"/>
              </a:rPr>
              <a:t>데이터 증식을 사용하지 않는 빠른 특성 추출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24CA4F-D4B5-41DF-A062-C1470870FADD}"/>
              </a:ext>
            </a:extLst>
          </p:cNvPr>
          <p:cNvSpPr/>
          <p:nvPr/>
        </p:nvSpPr>
        <p:spPr>
          <a:xfrm>
            <a:off x="6082089" y="1434829"/>
            <a:ext cx="5140366" cy="1416969"/>
          </a:xfrm>
          <a:prstGeom prst="rect">
            <a:avLst/>
          </a:prstGeom>
          <a:solidFill>
            <a:srgbClr val="4481E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고딕Neo2유니 06 Bd" pitchFamily="34" charset="-127"/>
                <a:ea typeface="Sandoll 고딕Neo2유니 06 Bd" pitchFamily="34" charset="-127"/>
              </a:rPr>
              <a:t>2. </a:t>
            </a:r>
            <a:r>
              <a:rPr lang="ko-KR" altLang="en-US" dirty="0">
                <a:latin typeface="Sandoll 고딕Neo2유니 06 Bd" pitchFamily="34" charset="-127"/>
                <a:ea typeface="Sandoll 고딕Neo2유니 06 Bd" pitchFamily="34" charset="-127"/>
              </a:rPr>
              <a:t>데이터 증식을 사용한 특성 추출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9F25B-1143-4359-80FD-FA0485D53519}"/>
              </a:ext>
            </a:extLst>
          </p:cNvPr>
          <p:cNvSpPr txBox="1"/>
          <p:nvPr/>
        </p:nvSpPr>
        <p:spPr>
          <a:xfrm>
            <a:off x="6096000" y="3267539"/>
            <a:ext cx="5955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준비된 모델</a:t>
            </a:r>
            <a:r>
              <a:rPr lang="en-US" altLang="ko-KR" dirty="0"/>
              <a:t>(</a:t>
            </a:r>
            <a:r>
              <a:rPr lang="en-US" altLang="ko-KR" dirty="0" err="1"/>
              <a:t>conv_base</a:t>
            </a:r>
            <a:r>
              <a:rPr lang="en-US" altLang="ko-KR" dirty="0"/>
              <a:t>) </a:t>
            </a:r>
            <a:r>
              <a:rPr lang="ko-KR" altLang="en-US" dirty="0"/>
              <a:t>위에 </a:t>
            </a:r>
            <a:r>
              <a:rPr lang="en-US" altLang="ko-KR" dirty="0"/>
              <a:t>Dense </a:t>
            </a:r>
            <a:r>
              <a:rPr lang="ko-KR" altLang="en-US" dirty="0"/>
              <a:t>층을 쌓아 확장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● </a:t>
            </a:r>
            <a:r>
              <a:rPr lang="en-US" altLang="ko-KR" dirty="0" err="1"/>
              <a:t>Conv_base</a:t>
            </a:r>
            <a:r>
              <a:rPr lang="en-US" altLang="ko-KR" dirty="0"/>
              <a:t> </a:t>
            </a:r>
            <a:r>
              <a:rPr lang="ko-KR" altLang="en-US" dirty="0"/>
              <a:t>모델을 확장하고 입력데이터를 사용하여            </a:t>
            </a:r>
            <a:endParaRPr lang="en-US" altLang="ko-KR" dirty="0"/>
          </a:p>
          <a:p>
            <a:r>
              <a:rPr lang="ko-KR" altLang="en-US" dirty="0"/>
              <a:t>    엔드</a:t>
            </a:r>
            <a:r>
              <a:rPr lang="en-US" altLang="ko-KR" dirty="0"/>
              <a:t>-</a:t>
            </a:r>
            <a:r>
              <a:rPr lang="ko-KR" altLang="en-US" dirty="0"/>
              <a:t>투</a:t>
            </a:r>
            <a:r>
              <a:rPr lang="en-US" altLang="ko-KR" dirty="0"/>
              <a:t>-</a:t>
            </a:r>
            <a:r>
              <a:rPr lang="ko-KR" altLang="en-US" dirty="0"/>
              <a:t>엔드로 실행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●</a:t>
            </a:r>
            <a:r>
              <a:rPr lang="en-US" altLang="ko-KR" dirty="0"/>
              <a:t> </a:t>
            </a:r>
            <a:r>
              <a:rPr lang="ko-KR" altLang="en-US" dirty="0"/>
              <a:t>연산비용이 크므로 </a:t>
            </a:r>
            <a:r>
              <a:rPr lang="en-US" altLang="ko-KR" dirty="0"/>
              <a:t>GPU</a:t>
            </a:r>
            <a:r>
              <a:rPr lang="ko-KR" altLang="en-US" dirty="0"/>
              <a:t>를 사용해야함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● 훨씬 느리고 비용이 많이 </a:t>
            </a:r>
            <a:r>
              <a:rPr lang="ko-KR" altLang="en-US" dirty="0" err="1"/>
              <a:t>듬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6A8AB-7178-48C3-ACC0-6DDC3E1E67A6}"/>
              </a:ext>
            </a:extLst>
          </p:cNvPr>
          <p:cNvSpPr txBox="1"/>
          <p:nvPr/>
        </p:nvSpPr>
        <p:spPr>
          <a:xfrm>
            <a:off x="347662" y="3341358"/>
            <a:ext cx="5955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 </a:t>
            </a:r>
            <a:r>
              <a:rPr lang="en-US" altLang="ko-KR" dirty="0" err="1"/>
              <a:t>ImageDataGenerator</a:t>
            </a:r>
            <a:r>
              <a:rPr lang="ko-KR" altLang="en-US" dirty="0"/>
              <a:t>를 사용해 이미지와 레이블을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 err="1"/>
              <a:t>넘파이</a:t>
            </a:r>
            <a:r>
              <a:rPr lang="ko-KR" altLang="en-US" dirty="0"/>
              <a:t> 배열로 추출해 디스크에 저장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● </a:t>
            </a:r>
            <a:r>
              <a:rPr lang="en-US" altLang="ko-KR" dirty="0" err="1"/>
              <a:t>conv_base</a:t>
            </a:r>
            <a:r>
              <a:rPr lang="ko-KR" altLang="en-US" dirty="0"/>
              <a:t>모델의 </a:t>
            </a:r>
            <a:r>
              <a:rPr lang="en-US" altLang="ko-KR" dirty="0" err="1"/>
              <a:t>predic</a:t>
            </a:r>
            <a:r>
              <a:rPr lang="ko-KR" altLang="en-US" dirty="0"/>
              <a:t>메서드를 호출해 이 이미지</a:t>
            </a:r>
            <a:endParaRPr lang="en-US" altLang="ko-KR" dirty="0"/>
          </a:p>
          <a:p>
            <a:r>
              <a:rPr lang="ko-KR" altLang="en-US" dirty="0"/>
              <a:t>    에서 특성을 추출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●</a:t>
            </a:r>
            <a:r>
              <a:rPr lang="en-US" altLang="ko-KR" dirty="0"/>
              <a:t> </a:t>
            </a:r>
            <a:r>
              <a:rPr lang="ko-KR" altLang="en-US" dirty="0"/>
              <a:t>독립된 완전 연결분류기에 입력으로 사용</a:t>
            </a:r>
            <a:endParaRPr lang="en-US" altLang="ko-KR" dirty="0"/>
          </a:p>
          <a:p>
            <a:r>
              <a:rPr lang="ko-KR" altLang="en-US" dirty="0"/>
              <a:t>● 빠르고 비용이 </a:t>
            </a:r>
            <a:r>
              <a:rPr lang="ko-KR" altLang="en-US" dirty="0" err="1"/>
              <a:t>적게듬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7669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6D09FD-AEC8-473D-9C3C-DB91BC29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281319" cy="5650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D55B19-FD4B-4A54-8B6F-44E5AE1C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3587"/>
            <a:ext cx="7308056" cy="7867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E1FADC-5DBF-4C18-B9EC-5D99ED6E871B}"/>
              </a:ext>
            </a:extLst>
          </p:cNvPr>
          <p:cNvSpPr/>
          <p:nvPr/>
        </p:nvSpPr>
        <p:spPr>
          <a:xfrm>
            <a:off x="7051634" y="0"/>
            <a:ext cx="5140366" cy="557214"/>
          </a:xfrm>
          <a:prstGeom prst="rect">
            <a:avLst/>
          </a:prstGeom>
          <a:solidFill>
            <a:srgbClr val="04BEF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고딕Neo2유니 06 Bd" pitchFamily="34" charset="-127"/>
                <a:ea typeface="Sandoll 고딕Neo2유니 06 Bd" pitchFamily="34" charset="-127"/>
              </a:rPr>
              <a:t>1. </a:t>
            </a:r>
            <a:r>
              <a:rPr lang="ko-KR" altLang="en-US" dirty="0">
                <a:latin typeface="Sandoll 고딕Neo2유니 06 Bd" pitchFamily="34" charset="-127"/>
                <a:ea typeface="Sandoll 고딕Neo2유니 06 Bd" pitchFamily="34" charset="-127"/>
              </a:rPr>
              <a:t>데이터 증식을 사용하지 않는 빠른 특성 추출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6D1C4-37DE-4C83-83C2-1F554F82EE8B}"/>
              </a:ext>
            </a:extLst>
          </p:cNvPr>
          <p:cNvSpPr txBox="1"/>
          <p:nvPr/>
        </p:nvSpPr>
        <p:spPr>
          <a:xfrm>
            <a:off x="8281319" y="712520"/>
            <a:ext cx="378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Conv_base</a:t>
            </a:r>
            <a:r>
              <a:rPr lang="ko-KR" altLang="en-US" dirty="0"/>
              <a:t>모델의 </a:t>
            </a:r>
            <a:r>
              <a:rPr lang="en-US" altLang="ko-KR" dirty="0"/>
              <a:t>predict </a:t>
            </a:r>
            <a:r>
              <a:rPr lang="ko-KR" altLang="en-US" dirty="0"/>
              <a:t>메서드를 호출해 이미지에서 특성 추출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F86F4-2648-448A-A3FF-A9934A78CB29}"/>
              </a:ext>
            </a:extLst>
          </p:cNvPr>
          <p:cNvSpPr txBox="1"/>
          <p:nvPr/>
        </p:nvSpPr>
        <p:spPr>
          <a:xfrm>
            <a:off x="8281319" y="4619501"/>
            <a:ext cx="378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추출된 특성의 크기는</a:t>
            </a:r>
            <a:endParaRPr lang="en-US" altLang="ko-KR" dirty="0"/>
          </a:p>
          <a:p>
            <a:r>
              <a:rPr lang="en-US" altLang="ko-KR" dirty="0"/>
              <a:t>(samples, 4, 4, 512)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6D7EC-9431-4033-8F0A-A02DFA9E9FB3}"/>
              </a:ext>
            </a:extLst>
          </p:cNvPr>
          <p:cNvSpPr txBox="1"/>
          <p:nvPr/>
        </p:nvSpPr>
        <p:spPr>
          <a:xfrm>
            <a:off x="7436192" y="5883611"/>
            <a:ext cx="378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완전 연결 분류기 주입 전</a:t>
            </a:r>
            <a:endParaRPr lang="en-US" altLang="ko-KR" dirty="0"/>
          </a:p>
          <a:p>
            <a:r>
              <a:rPr lang="en-US" altLang="ko-KR" dirty="0"/>
              <a:t>(samples, 8192) </a:t>
            </a:r>
            <a:r>
              <a:rPr lang="ko-KR" altLang="en-US" dirty="0"/>
              <a:t>크기로 펼침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62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493771-F116-473E-B48B-41DCE306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2169" cy="28035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8AFF62-6A19-4A2E-80FA-306B50180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" t="583" b="2618"/>
          <a:stretch/>
        </p:blipFill>
        <p:spPr>
          <a:xfrm>
            <a:off x="0" y="2907505"/>
            <a:ext cx="4493419" cy="3950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CA00B7-FE3D-42F8-BCF1-AA32E15E7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62" y="2907505"/>
            <a:ext cx="2871788" cy="39252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6467CE2-48E3-4A45-8209-FB53CAC6B7C0}"/>
              </a:ext>
            </a:extLst>
          </p:cNvPr>
          <p:cNvSpPr/>
          <p:nvPr/>
        </p:nvSpPr>
        <p:spPr>
          <a:xfrm>
            <a:off x="7051634" y="0"/>
            <a:ext cx="5140366" cy="644002"/>
          </a:xfrm>
          <a:prstGeom prst="rect">
            <a:avLst/>
          </a:prstGeom>
          <a:solidFill>
            <a:srgbClr val="04BEF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고딕Neo2유니 06 Bd" pitchFamily="34" charset="-127"/>
                <a:ea typeface="Sandoll 고딕Neo2유니 06 Bd" pitchFamily="34" charset="-127"/>
              </a:rPr>
              <a:t>1. </a:t>
            </a:r>
            <a:r>
              <a:rPr lang="ko-KR" altLang="en-US" dirty="0">
                <a:latin typeface="Sandoll 고딕Neo2유니 06 Bd" pitchFamily="34" charset="-127"/>
                <a:ea typeface="Sandoll 고딕Neo2유니 06 Bd" pitchFamily="34" charset="-127"/>
              </a:rPr>
              <a:t>데이터 증식을 사용하지 않는 빠른 특성 추출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F8E3E-54B3-4EAB-B525-616DD592C9F5}"/>
              </a:ext>
            </a:extLst>
          </p:cNvPr>
          <p:cNvSpPr txBox="1"/>
          <p:nvPr/>
        </p:nvSpPr>
        <p:spPr>
          <a:xfrm>
            <a:off x="2185058" y="71252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-&gt; </a:t>
            </a:r>
            <a:r>
              <a:rPr lang="ko-KR" altLang="en-US" b="1" dirty="0"/>
              <a:t>완전연결 분류기 정의하고 훈련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0BFAA-61FF-40CB-82AB-98D97D080B34}"/>
              </a:ext>
            </a:extLst>
          </p:cNvPr>
          <p:cNvSpPr txBox="1"/>
          <p:nvPr/>
        </p:nvSpPr>
        <p:spPr>
          <a:xfrm>
            <a:off x="7410202" y="4981699"/>
            <a:ext cx="43344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90%</a:t>
            </a:r>
            <a:r>
              <a:rPr lang="ko-KR" altLang="en-US" dirty="0"/>
              <a:t>의 검증 정확도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많은 비율로 </a:t>
            </a:r>
            <a:r>
              <a:rPr lang="ko-KR" altLang="en-US" dirty="0" err="1"/>
              <a:t>드롭아웃</a:t>
            </a:r>
            <a:r>
              <a:rPr lang="ko-KR" altLang="en-US" dirty="0"/>
              <a:t> 사용했지만      과대적합 나타남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과대적합을 막기위해 필수적인 데이터 증식을 사용하지 않기 때문에</a:t>
            </a:r>
          </a:p>
        </p:txBody>
      </p:sp>
    </p:spTree>
    <p:extLst>
      <p:ext uri="{BB962C8B-B14F-4D97-AF65-F5344CB8AC3E}">
        <p14:creationId xmlns:p14="http://schemas.microsoft.com/office/powerpoint/2010/main" val="2944967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0439949-AE93-4175-A08D-709FF72F4B8A}"/>
              </a:ext>
            </a:extLst>
          </p:cNvPr>
          <p:cNvSpPr/>
          <p:nvPr/>
        </p:nvSpPr>
        <p:spPr>
          <a:xfrm>
            <a:off x="7051634" y="0"/>
            <a:ext cx="5140366" cy="701152"/>
          </a:xfrm>
          <a:prstGeom prst="rect">
            <a:avLst/>
          </a:prstGeom>
          <a:solidFill>
            <a:srgbClr val="4481E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고딕Neo2유니 06 Bd" pitchFamily="34" charset="-127"/>
                <a:ea typeface="Sandoll 고딕Neo2유니 06 Bd" pitchFamily="34" charset="-127"/>
              </a:rPr>
              <a:t>2. </a:t>
            </a:r>
            <a:r>
              <a:rPr lang="ko-KR" altLang="en-US" dirty="0">
                <a:latin typeface="Sandoll 고딕Neo2유니 06 Bd" pitchFamily="34" charset="-127"/>
                <a:ea typeface="Sandoll 고딕Neo2유니 06 Bd" pitchFamily="34" charset="-127"/>
              </a:rPr>
              <a:t>데이터 증식을 사용한 특성 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D99427-01E9-4981-800D-812277E5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17359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0D2EE6-DC43-4854-A3CC-088ABD5C0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5931"/>
            <a:ext cx="5124450" cy="2954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46C101-C0AC-4A50-B009-024C0429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0854"/>
            <a:ext cx="4302919" cy="2092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C2EBCF-1B22-41CE-A3A3-E3658DA2DC7C}"/>
              </a:ext>
            </a:extLst>
          </p:cNvPr>
          <p:cNvSpPr txBox="1"/>
          <p:nvPr/>
        </p:nvSpPr>
        <p:spPr>
          <a:xfrm>
            <a:off x="4352306" y="5581403"/>
            <a:ext cx="716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</a:t>
            </a:r>
            <a:r>
              <a:rPr lang="ko-KR" altLang="en-US" dirty="0"/>
              <a:t>동결</a:t>
            </a:r>
            <a:r>
              <a:rPr lang="en-US" altLang="ko-KR" dirty="0"/>
              <a:t>(</a:t>
            </a:r>
            <a:r>
              <a:rPr lang="ko-KR" altLang="en-US" dirty="0"/>
              <a:t>훈련하는 동안 가중치가 업데이트되지 않도록 막는다는 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72D06-ACF8-4FFF-83B7-840E1FE707FF}"/>
              </a:ext>
            </a:extLst>
          </p:cNvPr>
          <p:cNvSpPr txBox="1"/>
          <p:nvPr/>
        </p:nvSpPr>
        <p:spPr>
          <a:xfrm>
            <a:off x="4359728" y="6057453"/>
            <a:ext cx="783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</a:t>
            </a:r>
            <a:r>
              <a:rPr lang="ko-KR" altLang="en-US" dirty="0"/>
              <a:t>추가한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Dense</a:t>
            </a:r>
            <a:r>
              <a:rPr lang="ko-KR" altLang="en-US" dirty="0"/>
              <a:t>층 가중치만 훈련</a:t>
            </a:r>
            <a:r>
              <a:rPr lang="en-US" altLang="ko-KR" dirty="0"/>
              <a:t>. </a:t>
            </a:r>
            <a:r>
              <a:rPr lang="ko-KR" altLang="en-US" dirty="0"/>
              <a:t>층마다 </a:t>
            </a:r>
            <a:r>
              <a:rPr lang="en-US" altLang="ko-KR" dirty="0"/>
              <a:t>2</a:t>
            </a:r>
            <a:r>
              <a:rPr lang="ko-KR" altLang="en-US" dirty="0"/>
              <a:t>개씩 총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텐서가</a:t>
            </a:r>
            <a:r>
              <a:rPr lang="ko-KR" altLang="en-US" dirty="0"/>
              <a:t> 훈련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76C09-5F76-476B-BCAF-F74D11D8EDEE}"/>
              </a:ext>
            </a:extLst>
          </p:cNvPr>
          <p:cNvSpPr txBox="1"/>
          <p:nvPr/>
        </p:nvSpPr>
        <p:spPr>
          <a:xfrm>
            <a:off x="5124450" y="1212739"/>
            <a:ext cx="514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-&gt;</a:t>
            </a:r>
            <a:r>
              <a:rPr lang="ko-KR" altLang="en-US" b="1" dirty="0" err="1"/>
              <a:t>합성곱</a:t>
            </a:r>
            <a:r>
              <a:rPr lang="ko-KR" altLang="en-US" b="1" dirty="0"/>
              <a:t> 기반 층 위에 완전 연결 분류기 추가</a:t>
            </a:r>
          </a:p>
        </p:txBody>
      </p:sp>
    </p:spTree>
    <p:extLst>
      <p:ext uri="{BB962C8B-B14F-4D97-AF65-F5344CB8AC3E}">
        <p14:creationId xmlns:p14="http://schemas.microsoft.com/office/powerpoint/2010/main" val="3099285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D73C47-9B9F-476D-8CB1-E9122F7D48D9}"/>
              </a:ext>
            </a:extLst>
          </p:cNvPr>
          <p:cNvSpPr/>
          <p:nvPr/>
        </p:nvSpPr>
        <p:spPr>
          <a:xfrm>
            <a:off x="7051634" y="0"/>
            <a:ext cx="5140366" cy="608284"/>
          </a:xfrm>
          <a:prstGeom prst="rect">
            <a:avLst/>
          </a:prstGeom>
          <a:solidFill>
            <a:srgbClr val="4481E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고딕Neo2유니 06 Bd" pitchFamily="34" charset="-127"/>
                <a:ea typeface="Sandoll 고딕Neo2유니 06 Bd" pitchFamily="34" charset="-127"/>
              </a:rPr>
              <a:t>2. </a:t>
            </a:r>
            <a:r>
              <a:rPr lang="ko-KR" altLang="en-US" dirty="0">
                <a:latin typeface="Sandoll 고딕Neo2유니 06 Bd" pitchFamily="34" charset="-127"/>
                <a:ea typeface="Sandoll 고딕Neo2유니 06 Bd" pitchFamily="34" charset="-127"/>
              </a:rPr>
              <a:t>데이터 증식을 사용한 특성 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ED0424-C1AC-46D0-A1C8-BF8C728A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9126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837D28-1F25-4781-955B-FF5E9E4D0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45"/>
          <a:stretch/>
        </p:blipFill>
        <p:spPr>
          <a:xfrm>
            <a:off x="8223068" y="2232561"/>
            <a:ext cx="3312191" cy="26303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8BF9E3-FC9B-401F-ABD9-8AA95099C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34"/>
          <a:stretch/>
        </p:blipFill>
        <p:spPr>
          <a:xfrm>
            <a:off x="7795556" y="676463"/>
            <a:ext cx="3929740" cy="4952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98DD7-EC70-4DD6-87A7-907EDE05084D}"/>
              </a:ext>
            </a:extLst>
          </p:cNvPr>
          <p:cNvSpPr txBox="1"/>
          <p:nvPr/>
        </p:nvSpPr>
        <p:spPr>
          <a:xfrm>
            <a:off x="7944592" y="5890161"/>
            <a:ext cx="410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검증 정확도가 이전의 </a:t>
            </a:r>
            <a:r>
              <a:rPr lang="en-US" altLang="ko-KR" dirty="0"/>
              <a:t>1</a:t>
            </a:r>
            <a:r>
              <a:rPr lang="ko-KR" altLang="en-US" dirty="0"/>
              <a:t>번방법과 </a:t>
            </a:r>
            <a:r>
              <a:rPr lang="ko-KR" altLang="en-US" dirty="0" err="1"/>
              <a:t>비슷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과대적합이 </a:t>
            </a:r>
            <a:r>
              <a:rPr lang="ko-KR" altLang="en-US" dirty="0" err="1"/>
              <a:t>줄음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485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155C8C-F376-439F-917F-2580D9277BB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3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andoll 고딕Neo2유니 06 Bd" pitchFamily="34" charset="-127"/>
                <a:ea typeface="Sandoll 고딕Neo2유니 06 Bd" pitchFamily="34" charset="-127"/>
              </a:rPr>
              <a:t>5.3.2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미세조정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3C0833-EB9F-4F14-923B-9B6EB641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758" y="0"/>
            <a:ext cx="26710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90093-E77A-4971-BC57-F931F761BCD4}"/>
              </a:ext>
            </a:extLst>
          </p:cNvPr>
          <p:cNvSpPr txBox="1"/>
          <p:nvPr/>
        </p:nvSpPr>
        <p:spPr>
          <a:xfrm>
            <a:off x="180974" y="1184558"/>
            <a:ext cx="8305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미세조정은 특성 추출에 사용했던 동결 모델의 상위 층 몇 개를 동결에서 해제하고 모델에 새로 추가한 층</a:t>
            </a:r>
            <a:r>
              <a:rPr lang="en-US" altLang="ko-KR" dirty="0"/>
              <a:t>(</a:t>
            </a:r>
            <a:r>
              <a:rPr lang="ko-KR" altLang="en-US" dirty="0"/>
              <a:t>여기서는 완전 연결분류기</a:t>
            </a:r>
            <a:r>
              <a:rPr lang="en-US" altLang="ko-KR" dirty="0"/>
              <a:t>)</a:t>
            </a:r>
            <a:r>
              <a:rPr lang="ko-KR" altLang="en-US" dirty="0"/>
              <a:t>과 함께 훈련하는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454296-3118-405F-9F11-F6ED9B673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70" y="3512628"/>
            <a:ext cx="4031457" cy="22551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2B44FD-B2A6-4205-95B3-1D5915A21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683" y="3531628"/>
            <a:ext cx="4827319" cy="21418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AD5E60-7536-4324-92E5-32AE9FEDA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74" y="1790700"/>
            <a:ext cx="5421301" cy="163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FBF06-81EB-4D9E-82D3-C076E682E41C}"/>
              </a:ext>
            </a:extLst>
          </p:cNvPr>
          <p:cNvSpPr txBox="1"/>
          <p:nvPr/>
        </p:nvSpPr>
        <p:spPr>
          <a:xfrm>
            <a:off x="180974" y="5836722"/>
            <a:ext cx="403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층까지 모든 층 동결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0F83E-1132-48A4-9D42-7DEEB4202738}"/>
              </a:ext>
            </a:extLst>
          </p:cNvPr>
          <p:cNvSpPr txBox="1"/>
          <p:nvPr/>
        </p:nvSpPr>
        <p:spPr>
          <a:xfrm>
            <a:off x="4411683" y="5836722"/>
            <a:ext cx="403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모델 미세 조정하기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543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9E5494-4505-483E-9C26-7E20F1CF1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28975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22B019-60C2-45FC-A40B-104194D6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974" y="0"/>
            <a:ext cx="369550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A04EC4-459B-413D-9D4F-9E261ABA9039}"/>
              </a:ext>
            </a:extLst>
          </p:cNvPr>
          <p:cNvSpPr txBox="1"/>
          <p:nvPr/>
        </p:nvSpPr>
        <p:spPr>
          <a:xfrm>
            <a:off x="2402807" y="4707452"/>
            <a:ext cx="18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지수이동평균</a:t>
            </a:r>
            <a:r>
              <a:rPr lang="en-US" altLang="ko-KR" b="1" dirty="0">
                <a:solidFill>
                  <a:srgbClr val="C00000"/>
                </a:solidFill>
              </a:rPr>
              <a:t>-&gt;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9F0AE-09AB-4C58-90EB-4DAFF3AC7554}"/>
              </a:ext>
            </a:extLst>
          </p:cNvPr>
          <p:cNvSpPr txBox="1"/>
          <p:nvPr/>
        </p:nvSpPr>
        <p:spPr>
          <a:xfrm>
            <a:off x="6100900" y="3537640"/>
            <a:ext cx="178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검증정확도가</a:t>
            </a:r>
            <a:r>
              <a:rPr lang="ko-KR" altLang="en-US" b="1" dirty="0"/>
              <a:t> 대략 </a:t>
            </a:r>
            <a:r>
              <a:rPr lang="en-US" altLang="ko-KR" b="1" dirty="0"/>
              <a:t>1%</a:t>
            </a:r>
            <a:r>
              <a:rPr lang="ko-KR" altLang="en-US" b="1" dirty="0"/>
              <a:t>이상 향상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83138-3512-4E55-8C01-6F5D28C9D44B}"/>
              </a:ext>
            </a:extLst>
          </p:cNvPr>
          <p:cNvSpPr txBox="1"/>
          <p:nvPr/>
        </p:nvSpPr>
        <p:spPr>
          <a:xfrm>
            <a:off x="6100900" y="5487168"/>
            <a:ext cx="178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손실곡선은</a:t>
            </a:r>
            <a:endParaRPr lang="en-US" altLang="ko-KR" b="1" dirty="0"/>
          </a:p>
          <a:p>
            <a:r>
              <a:rPr lang="ko-KR" altLang="en-US" b="1" dirty="0"/>
              <a:t>악화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389D02-1FAC-46F5-9888-3A7FFBF3D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223" y="0"/>
            <a:ext cx="4779777" cy="1608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1DFF6-052E-45B3-8725-B2D8D3543955}"/>
              </a:ext>
            </a:extLst>
          </p:cNvPr>
          <p:cNvSpPr txBox="1"/>
          <p:nvPr/>
        </p:nvSpPr>
        <p:spPr>
          <a:xfrm>
            <a:off x="7465219" y="1685925"/>
            <a:ext cx="45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94% </a:t>
            </a:r>
            <a:r>
              <a:rPr lang="ko-KR" altLang="en-US" dirty="0"/>
              <a:t>정도의 테스트 정확도</a:t>
            </a:r>
          </a:p>
        </p:txBody>
      </p:sp>
    </p:spTree>
    <p:extLst>
      <p:ext uri="{BB962C8B-B14F-4D97-AF65-F5344CB8AC3E}">
        <p14:creationId xmlns:p14="http://schemas.microsoft.com/office/powerpoint/2010/main" val="3186122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3A7C8-FA1E-4853-8010-40B8DFF6ACB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3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Sandoll 고딕Neo2유니 06 Bd" pitchFamily="34" charset="-127"/>
                <a:ea typeface="Sandoll 고딕Neo2유니 06 Bd" pitchFamily="34" charset="-127"/>
              </a:rPr>
              <a:t>5.3.3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0C764-161A-4D62-A41F-4E6CB62EE66B}"/>
              </a:ext>
            </a:extLst>
          </p:cNvPr>
          <p:cNvSpPr txBox="1"/>
          <p:nvPr/>
        </p:nvSpPr>
        <p:spPr>
          <a:xfrm>
            <a:off x="323528" y="1319274"/>
            <a:ext cx="107370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●</a:t>
            </a:r>
            <a:r>
              <a:rPr lang="ko-KR" altLang="en-US" dirty="0" err="1"/>
              <a:t>컨브넷은</a:t>
            </a:r>
            <a:r>
              <a:rPr lang="ko-KR" altLang="en-US" dirty="0"/>
              <a:t> 컴퓨터 비전 작업에 가장 뛰어난 머신 러닝 모델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아주 작은 데이터셋에서도 처음부터 훈련해서 괜찮은 성능을 낼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● 작은 데이터셋에서는 과적합이 큰 문제</a:t>
            </a:r>
            <a:r>
              <a:rPr lang="en-US" altLang="ko-KR" dirty="0"/>
              <a:t>. </a:t>
            </a:r>
            <a:r>
              <a:rPr lang="ko-KR" altLang="en-US" dirty="0"/>
              <a:t>데이터 증식은 이미지 데이터를 다룰 때 과대적합을 막을 수 있는 강력한 방법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● 특성 추출 방식으로 새로운 데이터셋에 기존 </a:t>
            </a:r>
            <a:r>
              <a:rPr lang="ko-KR" altLang="en-US" dirty="0" err="1"/>
              <a:t>컨브넷을</a:t>
            </a:r>
            <a:r>
              <a:rPr lang="ko-KR" altLang="en-US" dirty="0"/>
              <a:t> 쉽게 재사용</a:t>
            </a:r>
            <a:r>
              <a:rPr lang="en-US" altLang="ko-KR" dirty="0"/>
              <a:t>. </a:t>
            </a:r>
            <a:r>
              <a:rPr lang="ko-KR" altLang="en-US" dirty="0"/>
              <a:t>작은 이미지 데이터셋으로 작업할 때 효과적인 기법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● 특성 추출을 보완하기 위해 미세조정을 사용</a:t>
            </a:r>
            <a:r>
              <a:rPr lang="en-US" altLang="ko-KR" dirty="0"/>
              <a:t>. </a:t>
            </a:r>
            <a:r>
              <a:rPr lang="ko-KR" altLang="en-US" dirty="0"/>
              <a:t>미세조정은 기존 모델에서 사전에 학습된 표현의 일부를 새로운 문제에 적응시킴</a:t>
            </a:r>
            <a:r>
              <a:rPr lang="en-US" altLang="ko-KR" dirty="0"/>
              <a:t>. </a:t>
            </a:r>
            <a:r>
              <a:rPr lang="ko-KR" altLang="en-US" dirty="0"/>
              <a:t>이 기법은 조금 더 성능을 끌어올림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492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9576" y="2490282"/>
            <a:ext cx="78488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</a:t>
            </a:r>
            <a:r>
              <a:rPr lang="ko-KR" altLang="en-US" sz="5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55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5500" dirty="0">
                <a:latin typeface="Sandoll 고딕Neo2유니 06 Bd" pitchFamily="34" charset="-127"/>
                <a:ea typeface="Sandoll 고딕Neo2유니 06 Bd" pitchFamily="34" charset="-127"/>
              </a:rPr>
              <a:t> 학습 시각화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69586" y="3586514"/>
            <a:ext cx="7636804" cy="634574"/>
          </a:xfrm>
          <a:prstGeom prst="rect">
            <a:avLst/>
          </a:prstGeom>
          <a:solidFill>
            <a:srgbClr val="103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ndoll 고딕Neo1유니코드 03 Lt" pitchFamily="34" charset="-127"/>
              <a:ea typeface="Sandoll 고딕Neo1유니코드 03 L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7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2"/>
    </mc:Choice>
    <mc:Fallback xmlns="">
      <p:transition spd="slow" advTm="57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3E9287-A741-40E9-B795-3BE4C33CC4D8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5.1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신경망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3BAD6C-E4B7-4071-9B1A-ED3FDB1A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7" y="1706887"/>
            <a:ext cx="7561435" cy="1879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8BCBD-9882-4B40-AEB9-DF1896078700}"/>
              </a:ext>
            </a:extLst>
          </p:cNvPr>
          <p:cNvSpPr txBox="1"/>
          <p:nvPr/>
        </p:nvSpPr>
        <p:spPr>
          <a:xfrm>
            <a:off x="1035728" y="1100831"/>
            <a:ext cx="554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  <a:r>
              <a:rPr lang="en-US" altLang="ko-KR" dirty="0"/>
              <a:t>5-1 </a:t>
            </a:r>
            <a:r>
              <a:rPr lang="ko-KR" altLang="en-US" dirty="0"/>
              <a:t>간단한 </a:t>
            </a:r>
            <a:r>
              <a:rPr lang="ko-KR" altLang="en-US" dirty="0" err="1"/>
              <a:t>컨브넷</a:t>
            </a:r>
            <a:r>
              <a:rPr lang="ko-KR" altLang="en-US" dirty="0"/>
              <a:t>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B07E3E-0FD0-4D65-B0AA-9100BD43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28" y="3905134"/>
            <a:ext cx="4580017" cy="2491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AAA17-00F2-4BDC-A72B-9A434B1FAE7B}"/>
              </a:ext>
            </a:extLst>
          </p:cNvPr>
          <p:cNvSpPr txBox="1"/>
          <p:nvPr/>
        </p:nvSpPr>
        <p:spPr>
          <a:xfrm>
            <a:off x="6576257" y="4112737"/>
            <a:ext cx="55062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Conv2D</a:t>
            </a:r>
            <a:r>
              <a:rPr lang="ko-KR" altLang="en-US" dirty="0"/>
              <a:t>와 </a:t>
            </a:r>
            <a:r>
              <a:rPr lang="en-US" altLang="ko-KR" dirty="0"/>
              <a:t>MaxPooling2D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출력 </a:t>
            </a:r>
            <a:r>
              <a:rPr lang="en-US" altLang="ko-KR" dirty="0"/>
              <a:t>: (height, width, channels) </a:t>
            </a:r>
            <a:r>
              <a:rPr lang="ko-KR" altLang="en-US" dirty="0"/>
              <a:t>크기의 </a:t>
            </a:r>
            <a:r>
              <a:rPr lang="en-US" altLang="ko-KR" dirty="0"/>
              <a:t>3D </a:t>
            </a:r>
            <a:r>
              <a:rPr lang="ko-KR" altLang="en-US" dirty="0" err="1"/>
              <a:t>텐서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특징 추출기의 역할을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마지막 </a:t>
            </a:r>
            <a:r>
              <a:rPr lang="en-US" altLang="ko-KR" dirty="0"/>
              <a:t>Conv2D </a:t>
            </a:r>
            <a:r>
              <a:rPr lang="ko-KR" altLang="en-US" dirty="0"/>
              <a:t>층의 </a:t>
            </a:r>
            <a:r>
              <a:rPr lang="en-US" altLang="ko-KR" dirty="0"/>
              <a:t>3, 3, 64 </a:t>
            </a:r>
            <a:r>
              <a:rPr lang="ko-KR" altLang="en-US" dirty="0"/>
              <a:t>크기의 </a:t>
            </a:r>
            <a:r>
              <a:rPr lang="ko-KR" altLang="en-US" dirty="0" err="1"/>
              <a:t>출력텐서를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완전연결 네트워크에 주입</a:t>
            </a:r>
          </a:p>
        </p:txBody>
      </p:sp>
    </p:spTree>
    <p:extLst>
      <p:ext uri="{BB962C8B-B14F-4D97-AF65-F5344CB8AC3E}">
        <p14:creationId xmlns:p14="http://schemas.microsoft.com/office/powerpoint/2010/main" val="62430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학습 시각화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47528" y="1700809"/>
            <a:ext cx="8280920" cy="10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D1A26"/>
                </a:solidFill>
                <a:latin typeface="Noto Sans KR"/>
              </a:rPr>
              <a:t>딥러닝 모델은 블랙박스다</a:t>
            </a:r>
            <a:r>
              <a:rPr lang="en-US" altLang="ko-KR" sz="2000" b="1" dirty="0">
                <a:solidFill>
                  <a:srgbClr val="0D1A26"/>
                </a:solidFill>
                <a:latin typeface="Noto Sans KR"/>
              </a:rPr>
              <a:t>?</a:t>
            </a: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Noto Sans KR"/>
              </a:rPr>
              <a:t> </a:t>
            </a: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+mj-lt"/>
              </a:rPr>
              <a:t>학습에서 표현된 특징들이 사람이 이해하기 쉬운 형태가 아니다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9B7C4-5CA7-4A95-A1EC-28498B977CB2}"/>
              </a:ext>
            </a:extLst>
          </p:cNvPr>
          <p:cNvSpPr txBox="1"/>
          <p:nvPr/>
        </p:nvSpPr>
        <p:spPr>
          <a:xfrm>
            <a:off x="1845553" y="2872681"/>
            <a:ext cx="8280920" cy="73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333333"/>
                </a:solidFill>
                <a:latin typeface="+mj-lt"/>
              </a:rPr>
              <a:t>일부 딥러닝 모델에서는 어느정도 맞으나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컨브넷에서는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전혀 아니다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44125-E520-4DE0-B99E-D7D6996C8ADA}"/>
              </a:ext>
            </a:extLst>
          </p:cNvPr>
          <p:cNvSpPr txBox="1"/>
          <p:nvPr/>
        </p:nvSpPr>
        <p:spPr>
          <a:xfrm>
            <a:off x="1845553" y="3736777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컨브넷의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표현은 시각적인 개념을 학습한 것이므로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시각화하기 좋다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771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43"/>
    </mc:Choice>
    <mc:Fallback xmlns="">
      <p:transition spd="slow" advTm="20943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학습 시각화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955540" y="1700808"/>
            <a:ext cx="82809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100" dirty="0">
                <a:solidFill>
                  <a:srgbClr val="333333"/>
                </a:solidFill>
                <a:latin typeface="Noto Sans KR"/>
              </a:rPr>
              <a:t>『 </a:t>
            </a:r>
            <a:r>
              <a:rPr lang="ko-KR" altLang="en-US" sz="2100" dirty="0">
                <a:solidFill>
                  <a:srgbClr val="333333"/>
                </a:solidFill>
                <a:latin typeface="Noto Sans KR"/>
              </a:rPr>
              <a:t>사용이 편하고 유용한 세 가지 기법</a:t>
            </a:r>
            <a:r>
              <a:rPr lang="en-US" altLang="ko-KR" sz="2000" dirty="0">
                <a:solidFill>
                  <a:srgbClr val="333333"/>
                </a:solidFill>
                <a:latin typeface="Noto Sans KR"/>
              </a:rPr>
              <a:t>』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 </a:t>
            </a:r>
            <a:endParaRPr lang="en-US" altLang="ko-KR" dirty="0">
              <a:solidFill>
                <a:srgbClr val="333333"/>
              </a:solidFill>
              <a:latin typeface="Noto Sans K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9B7C4-5CA7-4A95-A1EC-28498B977CB2}"/>
              </a:ext>
            </a:extLst>
          </p:cNvPr>
          <p:cNvSpPr txBox="1"/>
          <p:nvPr/>
        </p:nvSpPr>
        <p:spPr>
          <a:xfrm>
            <a:off x="2063552" y="2348881"/>
            <a:ext cx="79928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333333"/>
                </a:solidFill>
                <a:latin typeface="Noto Sans KR"/>
              </a:rPr>
              <a:t>1. </a:t>
            </a:r>
            <a:r>
              <a:rPr lang="ko-KR" altLang="en-US" b="1" dirty="0" err="1">
                <a:solidFill>
                  <a:srgbClr val="333333"/>
                </a:solidFill>
                <a:latin typeface="Noto Sans KR"/>
              </a:rPr>
              <a:t>컨브넷</a:t>
            </a:r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 중간층의 출력을 시각화 </a:t>
            </a:r>
            <a:endParaRPr lang="ko-KR" altLang="en-US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Noto Sans KR"/>
              </a:rPr>
              <a:t>☞  연속된 </a:t>
            </a:r>
            <a:r>
              <a:rPr lang="ko-KR" altLang="en-US" dirty="0" err="1">
                <a:solidFill>
                  <a:srgbClr val="333333"/>
                </a:solidFill>
                <a:latin typeface="Noto Sans KR"/>
              </a:rPr>
              <a:t>컨브넷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 층이 입력을 어떻게 변형시키는지 이해하고 개별적인 </a:t>
            </a:r>
            <a:r>
              <a:rPr lang="ko-KR" altLang="en-US" dirty="0" err="1">
                <a:solidFill>
                  <a:srgbClr val="333333"/>
                </a:solidFill>
                <a:latin typeface="Noto Sans KR"/>
              </a:rPr>
              <a:t>컨브넷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 필터의 의미를 파악하는데 도움이 된다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.</a:t>
            </a:r>
          </a:p>
          <a:p>
            <a:pPr algn="l"/>
            <a:r>
              <a:rPr lang="en-US" altLang="ko-KR" dirty="0">
                <a:solidFill>
                  <a:srgbClr val="333333"/>
                </a:solidFill>
                <a:latin typeface="Noto Sans KR"/>
              </a:rPr>
              <a:t> </a:t>
            </a:r>
          </a:p>
          <a:p>
            <a:pPr algn="l"/>
            <a:r>
              <a:rPr lang="en-US" altLang="ko-KR" b="1" dirty="0">
                <a:solidFill>
                  <a:srgbClr val="333333"/>
                </a:solidFill>
                <a:latin typeface="Noto Sans KR"/>
              </a:rPr>
              <a:t>2. </a:t>
            </a:r>
            <a:r>
              <a:rPr lang="ko-KR" altLang="en-US" b="1" dirty="0" err="1">
                <a:solidFill>
                  <a:srgbClr val="333333"/>
                </a:solidFill>
                <a:latin typeface="Noto Sans KR"/>
              </a:rPr>
              <a:t>컨브넷</a:t>
            </a:r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 필터를 시각화</a:t>
            </a:r>
            <a:endParaRPr lang="ko-KR" altLang="en-US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Noto Sans KR"/>
              </a:rPr>
              <a:t>☞  </a:t>
            </a:r>
            <a:r>
              <a:rPr lang="ko-KR" altLang="en-US" dirty="0" err="1">
                <a:solidFill>
                  <a:srgbClr val="333333"/>
                </a:solidFill>
                <a:latin typeface="Noto Sans KR"/>
              </a:rPr>
              <a:t>컨브넷의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 필터가 찾으려는 시각적인 패턴과 개념이 무엇인지 상세하게 이해하는데 도움이 된다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.</a:t>
            </a:r>
          </a:p>
          <a:p>
            <a:pPr algn="l"/>
            <a:r>
              <a:rPr lang="en-US" altLang="ko-KR" dirty="0">
                <a:solidFill>
                  <a:srgbClr val="333333"/>
                </a:solidFill>
                <a:latin typeface="Noto Sans KR"/>
              </a:rPr>
              <a:t> </a:t>
            </a:r>
          </a:p>
          <a:p>
            <a:pPr algn="l"/>
            <a:r>
              <a:rPr lang="en-US" altLang="ko-KR" b="1" dirty="0">
                <a:solidFill>
                  <a:srgbClr val="333333"/>
                </a:solidFill>
                <a:latin typeface="Noto Sans KR"/>
              </a:rPr>
              <a:t>3. </a:t>
            </a:r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클래스 활성화에 대한 </a:t>
            </a:r>
            <a:r>
              <a:rPr lang="ko-KR" altLang="en-US" b="1" dirty="0" err="1">
                <a:solidFill>
                  <a:srgbClr val="333333"/>
                </a:solidFill>
                <a:latin typeface="Noto Sans KR"/>
              </a:rPr>
              <a:t>히트맵</a:t>
            </a:r>
            <a:r>
              <a:rPr lang="en-US" altLang="ko-KR" b="1" dirty="0">
                <a:solidFill>
                  <a:srgbClr val="333333"/>
                </a:solidFill>
                <a:latin typeface="Noto Sans KR"/>
              </a:rPr>
              <a:t>(heatmap)</a:t>
            </a:r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을 이미지에 시각화</a:t>
            </a:r>
            <a:endParaRPr lang="ko-KR" altLang="en-US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Noto Sans KR"/>
                <a:ea typeface="맑은 고딕" panose="020B0503020000020004" pitchFamily="50" charset="-127"/>
              </a:rPr>
              <a:t>☞  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이미지의 어느 부분이 주어진 클래스에 속하는 데 기여했는지 이해하고 이미지에서 객체 위치를 추정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(localization)</a:t>
            </a:r>
            <a:r>
              <a:rPr lang="ko-KR" altLang="en-US" dirty="0">
                <a:solidFill>
                  <a:srgbClr val="333333"/>
                </a:solidFill>
                <a:latin typeface="Noto Sans KR"/>
              </a:rPr>
              <a:t>하는데 도움이 된다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0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16"/>
    </mc:Choice>
    <mc:Fallback xmlns="">
      <p:transition spd="slow" advTm="4441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5.4.1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중간층의 활성화 시각화하기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47528" y="1772816"/>
            <a:ext cx="8280920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어떤 입력이 주어졌을 때 네트워크에 있는 여러 </a:t>
            </a:r>
            <a:r>
              <a:rPr lang="ko-KR" altLang="en-US" sz="2000" dirty="0" err="1">
                <a:solidFill>
                  <a:srgbClr val="333333"/>
                </a:solidFill>
                <a:latin typeface="Noto Sans KR"/>
              </a:rPr>
              <a:t>합성곱과</a:t>
            </a: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 </a:t>
            </a:r>
            <a:r>
              <a:rPr lang="ko-KR" altLang="en-US" sz="2000" dirty="0" err="1">
                <a:solidFill>
                  <a:srgbClr val="333333"/>
                </a:solidFill>
                <a:latin typeface="Noto Sans KR"/>
              </a:rPr>
              <a:t>풀링층이</a:t>
            </a: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 출력하는 </a:t>
            </a:r>
            <a:r>
              <a:rPr lang="ko-KR" altLang="en-US" sz="2000" b="1" dirty="0" err="1">
                <a:solidFill>
                  <a:srgbClr val="333333"/>
                </a:solidFill>
                <a:latin typeface="Noto Sans KR"/>
              </a:rPr>
              <a:t>특성맵을</a:t>
            </a:r>
            <a:r>
              <a:rPr lang="ko-KR" altLang="en-US" sz="2000" b="1" dirty="0">
                <a:solidFill>
                  <a:srgbClr val="333333"/>
                </a:solidFill>
                <a:latin typeface="Noto Sans KR"/>
              </a:rPr>
              <a:t> 시각화</a:t>
            </a: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 하는 것</a:t>
            </a:r>
            <a:endParaRPr lang="en-US" altLang="ko-KR" sz="2000" dirty="0">
              <a:solidFill>
                <a:srgbClr val="333333"/>
              </a:solidFill>
              <a:latin typeface="Noto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solidFill>
                  <a:srgbClr val="333333"/>
                </a:solidFill>
                <a:latin typeface="Noto Sans KR"/>
              </a:rPr>
              <a:t>( </a:t>
            </a:r>
            <a:r>
              <a:rPr lang="ko-KR" altLang="en-US" sz="1700" dirty="0">
                <a:solidFill>
                  <a:srgbClr val="333333"/>
                </a:solidFill>
                <a:latin typeface="Noto Sans KR"/>
              </a:rPr>
              <a:t>층의 출력이 활성화 함수의 출력이라서 종종 활성화</a:t>
            </a:r>
            <a:r>
              <a:rPr lang="en-US" altLang="ko-KR" sz="1700" dirty="0">
                <a:solidFill>
                  <a:srgbClr val="333333"/>
                </a:solidFill>
                <a:latin typeface="Noto Sans KR"/>
              </a:rPr>
              <a:t>(activation)</a:t>
            </a:r>
            <a:r>
              <a:rPr lang="ko-KR" altLang="en-US" sz="1700" dirty="0">
                <a:solidFill>
                  <a:srgbClr val="333333"/>
                </a:solidFill>
                <a:latin typeface="Noto Sans KR"/>
              </a:rPr>
              <a:t>라고</a:t>
            </a:r>
            <a:r>
              <a:rPr lang="en-US" altLang="ko-KR" sz="1700" dirty="0">
                <a:solidFill>
                  <a:srgbClr val="333333"/>
                </a:solidFill>
                <a:latin typeface="Noto Sans KR"/>
              </a:rPr>
              <a:t> </a:t>
            </a:r>
            <a:r>
              <a:rPr lang="ko-KR" altLang="en-US" sz="1700" dirty="0">
                <a:solidFill>
                  <a:srgbClr val="333333"/>
                </a:solidFill>
                <a:latin typeface="Noto Sans KR"/>
              </a:rPr>
              <a:t>부른다</a:t>
            </a:r>
            <a:r>
              <a:rPr lang="en-US" altLang="ko-KR" sz="1700" dirty="0">
                <a:solidFill>
                  <a:srgbClr val="333333"/>
                </a:solidFill>
                <a:latin typeface="Noto Sans KR"/>
              </a:rPr>
              <a:t>)</a:t>
            </a:r>
          </a:p>
          <a:p>
            <a:pPr algn="l"/>
            <a:endParaRPr lang="en-US" altLang="ko-KR" sz="2500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네트워크에 의해 학습된 필터들이 어떻게 입력을 분해하는지 알 수 있다</a:t>
            </a:r>
            <a:r>
              <a:rPr lang="en-US" altLang="ko-KR" sz="2000" dirty="0">
                <a:solidFill>
                  <a:srgbClr val="333333"/>
                </a:solidFill>
                <a:latin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456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4"/>
    </mc:Choice>
    <mc:Fallback xmlns="">
      <p:transition spd="slow" advTm="17834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5.4.1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중간층의 활성화 시각화하기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54FE2E-4231-4402-8123-85A6BE9F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1" y="1412776"/>
            <a:ext cx="4619625" cy="5257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47528" y="1556793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333333"/>
                </a:solidFill>
                <a:highlight>
                  <a:srgbClr val="C0C0C0"/>
                </a:highlight>
                <a:latin typeface="+mj-lt"/>
              </a:rPr>
              <a:t>사용한 모델은 고양이와 강아지를</a:t>
            </a:r>
            <a:endParaRPr lang="en-US" altLang="ko-KR" dirty="0">
              <a:solidFill>
                <a:srgbClr val="333333"/>
              </a:solidFill>
              <a:highlight>
                <a:srgbClr val="C0C0C0"/>
              </a:highlight>
              <a:latin typeface="+mj-lt"/>
            </a:endParaRPr>
          </a:p>
          <a:p>
            <a:pPr algn="l"/>
            <a:r>
              <a:rPr lang="ko-KR" altLang="en-US" dirty="0">
                <a:solidFill>
                  <a:srgbClr val="333333"/>
                </a:solidFill>
                <a:highlight>
                  <a:srgbClr val="C0C0C0"/>
                </a:highlight>
                <a:latin typeface="+mj-lt"/>
              </a:rPr>
              <a:t> 이진 분류하는</a:t>
            </a:r>
            <a:r>
              <a:rPr lang="en-US" altLang="ko-KR" dirty="0">
                <a:solidFill>
                  <a:srgbClr val="333333"/>
                </a:solidFill>
                <a:highlight>
                  <a:srgbClr val="C0C0C0"/>
                </a:highlight>
                <a:latin typeface="+mj-lt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highlight>
                  <a:srgbClr val="C0C0C0"/>
                </a:highlight>
                <a:latin typeface="+mj-lt"/>
              </a:rPr>
              <a:t>컨브넷</a:t>
            </a:r>
            <a:r>
              <a:rPr lang="ko-KR" altLang="en-US" dirty="0">
                <a:solidFill>
                  <a:srgbClr val="333333"/>
                </a:solidFill>
                <a:highlight>
                  <a:srgbClr val="C0C0C0"/>
                </a:highlight>
                <a:latin typeface="+mj-lt"/>
              </a:rPr>
              <a:t> 모델</a:t>
            </a:r>
            <a:endParaRPr lang="en-US" altLang="ko-KR" dirty="0">
              <a:solidFill>
                <a:srgbClr val="333333"/>
              </a:solidFill>
              <a:highlight>
                <a:srgbClr val="C0C0C0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114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9"/>
    </mc:Choice>
    <mc:Fallback xmlns="">
      <p:transition spd="slow" advTm="7979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3301A4C-72C2-4E78-ADE2-2A0481145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9" y="1387573"/>
            <a:ext cx="7420827" cy="2694655"/>
          </a:xfrm>
          <a:prstGeom prst="rect">
            <a:avLst/>
          </a:prstGeom>
        </p:spPr>
      </p:pic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5.4.1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중간층의 활성화 시각화하기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2AB5CE-B55F-40E1-890C-FA3EB617EDA8}"/>
              </a:ext>
            </a:extLst>
          </p:cNvPr>
          <p:cNvSpPr/>
          <p:nvPr/>
        </p:nvSpPr>
        <p:spPr>
          <a:xfrm>
            <a:off x="3143672" y="4186270"/>
            <a:ext cx="7200800" cy="25854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9BFC5-A25D-4BEE-A71F-E37220C37606}"/>
              </a:ext>
            </a:extLst>
          </p:cNvPr>
          <p:cNvSpPr txBox="1"/>
          <p:nvPr/>
        </p:nvSpPr>
        <p:spPr>
          <a:xfrm>
            <a:off x="5491448" y="597097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고양이 사진 출력 </a:t>
            </a:r>
            <a:r>
              <a:rPr lang="en-US" altLang="ko-KR" dirty="0"/>
              <a:t>-&gt;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50A344-67BB-4C67-8354-53F460904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818" y="4240869"/>
            <a:ext cx="2445012" cy="2476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8DBAD2-736E-42AB-9F95-8E9501155C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3442" y="4861350"/>
            <a:ext cx="4326734" cy="8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5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2"/>
    </mc:Choice>
    <mc:Fallback xmlns="">
      <p:transition spd="slow" advTm="8252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5.4.1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중간층의 활성화 시각화하기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47528" y="1700809"/>
            <a:ext cx="828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확인하고 싶은 특성 </a:t>
            </a:r>
            <a:r>
              <a:rPr lang="ko-KR" altLang="en-US" sz="2000" dirty="0" err="1">
                <a:solidFill>
                  <a:srgbClr val="333333"/>
                </a:solidFill>
                <a:latin typeface="Noto Sans KR"/>
              </a:rPr>
              <a:t>맵을</a:t>
            </a: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 추출하기 위해 이미지 배치를 입력으로 받아</a:t>
            </a:r>
          </a:p>
          <a:p>
            <a:pPr algn="l"/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모든 </a:t>
            </a:r>
            <a:r>
              <a:rPr lang="ko-KR" altLang="en-US" sz="2000" dirty="0" err="1">
                <a:solidFill>
                  <a:srgbClr val="333333"/>
                </a:solidFill>
                <a:latin typeface="Noto Sans KR"/>
              </a:rPr>
              <a:t>합성곱과</a:t>
            </a: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 </a:t>
            </a:r>
            <a:r>
              <a:rPr lang="ko-KR" altLang="en-US" sz="2000" dirty="0" err="1">
                <a:solidFill>
                  <a:srgbClr val="333333"/>
                </a:solidFill>
                <a:latin typeface="Noto Sans KR"/>
              </a:rPr>
              <a:t>풀링</a:t>
            </a: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 층의 활성화를 출력하는 </a:t>
            </a:r>
            <a:r>
              <a:rPr lang="en-US" altLang="ko-KR" sz="2000" dirty="0" err="1">
                <a:solidFill>
                  <a:srgbClr val="333333"/>
                </a:solidFill>
                <a:latin typeface="Noto Sans KR"/>
              </a:rPr>
              <a:t>keras</a:t>
            </a:r>
            <a:r>
              <a:rPr lang="en-US" altLang="ko-KR" sz="2000" dirty="0">
                <a:solidFill>
                  <a:srgbClr val="333333"/>
                </a:solidFill>
                <a:latin typeface="Noto Sans KR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모델을 만든다</a:t>
            </a:r>
            <a:r>
              <a:rPr lang="en-US" altLang="ko-KR" sz="2000" dirty="0">
                <a:solidFill>
                  <a:srgbClr val="333333"/>
                </a:solidFill>
                <a:latin typeface="Noto Sans KR"/>
              </a:rPr>
              <a:t>.</a:t>
            </a:r>
          </a:p>
          <a:p>
            <a:pPr algn="l"/>
            <a:endParaRPr lang="en-US" altLang="ko-KR" sz="2000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입력 이미지가 들어 올 때 원본 모델의 활성화 값 반환</a:t>
            </a:r>
            <a:endParaRPr lang="en-US" altLang="ko-KR" sz="2000" dirty="0">
              <a:solidFill>
                <a:srgbClr val="333333"/>
              </a:solidFill>
              <a:latin typeface="Noto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B3C9FE-975C-442B-B257-58291C165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850" y="3011860"/>
            <a:ext cx="8560623" cy="13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21"/>
    </mc:Choice>
    <mc:Fallback xmlns="">
      <p:transition spd="slow" advTm="1682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5.4.1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중간층의 활성화 시각화하기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799685" y="143178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333333"/>
                </a:solidFill>
                <a:latin typeface="Noto Sans KR"/>
              </a:rPr>
              <a:t>고양이 이미지에 대한 활성화 값 출력</a:t>
            </a:r>
            <a:endParaRPr lang="en-US" altLang="ko-KR" dirty="0">
              <a:solidFill>
                <a:srgbClr val="333333"/>
              </a:solidFill>
              <a:latin typeface="Noto Sans K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AEB1B3-B10C-4C83-8989-EA61E48F8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5521" y="1801117"/>
            <a:ext cx="8528683" cy="6542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A4E587-6211-49C3-897C-B79950A44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5520" y="2769864"/>
            <a:ext cx="8528682" cy="830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8706CE-134B-4E17-A6D6-A802062BEE1F}"/>
              </a:ext>
            </a:extLst>
          </p:cNvPr>
          <p:cNvSpPr txBox="1"/>
          <p:nvPr/>
        </p:nvSpPr>
        <p:spPr>
          <a:xfrm>
            <a:off x="1807469" y="2435769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고양이 이미지에 대한 첫 번째 </a:t>
            </a:r>
            <a:r>
              <a:rPr lang="ko-KR" altLang="en-US" dirty="0" err="1"/>
              <a:t>합성곱</a:t>
            </a:r>
            <a:r>
              <a:rPr lang="ko-KR" altLang="en-US" dirty="0"/>
              <a:t> 층의 활성화 값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A97735-3FD1-4C45-805C-56EFF73CD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2" r="18345"/>
          <a:stretch/>
        </p:blipFill>
        <p:spPr bwMode="auto">
          <a:xfrm>
            <a:off x="5671728" y="3949956"/>
            <a:ext cx="4293011" cy="2692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90A2F-8FCF-44A4-8A6C-DA4D784D29CF}"/>
              </a:ext>
            </a:extLst>
          </p:cNvPr>
          <p:cNvSpPr txBox="1"/>
          <p:nvPr/>
        </p:nvSpPr>
        <p:spPr>
          <a:xfrm>
            <a:off x="5557951" y="353878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C0C0C0"/>
                </a:highlight>
              </a:rPr>
              <a:t>각 층의 </a:t>
            </a:r>
            <a:r>
              <a:rPr lang="en-US" altLang="ko-KR" dirty="0">
                <a:highlight>
                  <a:srgbClr val="C0C0C0"/>
                </a:highlight>
              </a:rPr>
              <a:t>shape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7519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66"/>
    </mc:Choice>
    <mc:Fallback xmlns="">
      <p:transition spd="slow" advTm="37266"/>
    </mc:Fallback>
  </mc:AlternateContent>
  <p:extLst>
    <p:ext uri="{3A86A75C-4F4B-4683-9AE1-C65F6400EC91}">
      <p14:laserTraceLst xmlns:p14="http://schemas.microsoft.com/office/powerpoint/2010/main">
        <p14:tracePtLst>
          <p14:tracePt t="13129" x="0" y="0"/>
        </p14:tracePtLst>
        <p14:tracePtLst>
          <p14:tracePt t="16310" x="2266950" y="6280150"/>
          <p14:tracePt t="30514" x="3841750" y="6789738"/>
          <p14:tracePt t="30531" x="4037013" y="6746875"/>
          <p14:tracePt t="30543" x="4095750" y="6731000"/>
          <p14:tracePt t="30555" x="4156075" y="6721475"/>
          <p14:tracePt t="30570" x="4206875" y="6713538"/>
          <p14:tracePt t="30581" x="4224338" y="6713538"/>
          <p14:tracePt t="30598" x="4232275" y="6713538"/>
          <p14:tracePt t="30608" x="4240213" y="6713538"/>
          <p14:tracePt t="30626" x="4249738" y="6713538"/>
          <p14:tracePt t="30699" x="4257675" y="6713538"/>
          <p14:tracePt t="30817" x="4265613" y="6713538"/>
          <p14:tracePt t="30905" x="4275138" y="6713538"/>
          <p14:tracePt t="30927" x="4291013" y="6705600"/>
          <p14:tracePt t="30944" x="4341813" y="6696075"/>
          <p14:tracePt t="30962" x="4419600" y="6688138"/>
          <p14:tracePt t="30972" x="4435475" y="6688138"/>
          <p14:tracePt t="30988" x="4460875" y="6680200"/>
          <p14:tracePt t="30993" x="4478338" y="6680200"/>
          <p14:tracePt t="31011" x="4486275" y="6680200"/>
          <p14:tracePt t="31021" x="4495800" y="6680200"/>
          <p14:tracePt t="31057" x="4503738" y="6680200"/>
          <p14:tracePt t="31345" x="4503738" y="6670675"/>
          <p14:tracePt t="31363" x="4529138" y="6670675"/>
          <p14:tracePt t="31393" x="4605338" y="6670675"/>
          <p14:tracePt t="31415" x="4699000" y="6670675"/>
          <p14:tracePt t="31425" x="4767263" y="6670675"/>
          <p14:tracePt t="31441" x="4852988" y="6670675"/>
          <p14:tracePt t="31453" x="4886325" y="6670675"/>
          <p14:tracePt t="31462" x="4903788" y="6670675"/>
          <p14:tracePt t="31477" x="4919663" y="6670675"/>
          <p14:tracePt t="31496" x="4946650" y="6670675"/>
          <p14:tracePt t="31522" x="4962525" y="6670675"/>
          <p14:tracePt t="31543" x="4972050" y="6670675"/>
          <p14:tracePt t="31580" x="4979988" y="6670675"/>
          <p14:tracePt t="32306" x="4987925" y="6670675"/>
          <p14:tracePt t="32335" x="5013325" y="6670675"/>
          <p14:tracePt t="32355" x="5030788" y="6670675"/>
          <p14:tracePt t="32362" x="5038725" y="6670675"/>
          <p14:tracePt t="32373" x="5048250" y="6670675"/>
          <p14:tracePt t="32396" x="5056188" y="6670675"/>
          <p14:tracePt t="32412" x="5064125" y="6670675"/>
          <p14:tracePt t="32423" x="5073650" y="6670675"/>
          <p14:tracePt t="32447" x="5091113" y="6670675"/>
          <p14:tracePt t="32471" x="5099050" y="6670675"/>
          <p14:tracePt t="32505" x="5106988" y="6670675"/>
          <p14:tracePt t="32532" x="5116513" y="6670675"/>
          <p14:tracePt t="32570" x="5124450" y="6670675"/>
          <p14:tracePt t="32591" x="5132388" y="6670675"/>
          <p14:tracePt t="32619" x="5141913" y="6670675"/>
          <p14:tracePt t="32657" x="5149850" y="6670675"/>
          <p14:tracePt t="32688" x="5157788" y="6662738"/>
          <p14:tracePt t="32783" x="5167313" y="6662738"/>
          <p14:tracePt t="33087" x="5175250" y="6662738"/>
          <p14:tracePt t="33133" x="5183188" y="6662738"/>
          <p14:tracePt t="33162" x="5192713" y="6662738"/>
          <p14:tracePt t="33194" x="5200650" y="6662738"/>
          <p14:tracePt t="33271" x="5208588" y="6662738"/>
          <p14:tracePt t="33288" x="5218113" y="6662738"/>
          <p14:tracePt t="33351" x="5226050" y="6662738"/>
          <p14:tracePt t="33373" x="5235575" y="6662738"/>
          <p14:tracePt t="33402" x="5243513" y="6662738"/>
          <p14:tracePt t="33466" x="5251450" y="6662738"/>
          <p14:tracePt t="34132" x="5243513" y="6662738"/>
          <p14:tracePt t="34152" x="5226050" y="6662738"/>
          <p14:tracePt t="34169" x="5208588" y="6662738"/>
          <p14:tracePt t="34181" x="5183188" y="6662738"/>
          <p14:tracePt t="34193" x="5167313" y="6662738"/>
          <p14:tracePt t="34199" x="5157788" y="6662738"/>
          <p14:tracePt t="34209" x="5149850" y="6662738"/>
          <p14:tracePt t="34221" x="5141913" y="6662738"/>
          <p14:tracePt t="34240" x="5132388" y="6662738"/>
          <p14:tracePt t="34270" x="5116513" y="6662738"/>
          <p14:tracePt t="34291" x="5106988" y="6662738"/>
          <p14:tracePt t="34308" x="5099050" y="6662738"/>
          <p14:tracePt t="34334" x="5091113" y="6662738"/>
          <p14:tracePt t="34351" x="5081588" y="6662738"/>
          <p14:tracePt t="34364" x="5073650" y="6662738"/>
          <p14:tracePt t="34376" x="5064125" y="6662738"/>
          <p14:tracePt t="34390" x="5056188" y="6662738"/>
          <p14:tracePt t="34403" x="5048250" y="6662738"/>
          <p14:tracePt t="34418" x="5038725" y="6662738"/>
          <p14:tracePt t="34425" x="5030788" y="6662738"/>
          <p14:tracePt t="34445" x="5022850" y="6662738"/>
          <p14:tracePt t="34455" x="5013325" y="6662738"/>
          <p14:tracePt t="34506" x="5005388" y="6662738"/>
          <p14:tracePt t="34521" x="4997450" y="6670675"/>
          <p14:tracePt t="34552" x="4979988" y="6670675"/>
          <p14:tracePt t="34569" x="4972050" y="6670675"/>
          <p14:tracePt t="34610" x="4962525" y="6670675"/>
          <p14:tracePt t="34620" x="4954588" y="6670675"/>
          <p14:tracePt t="34688" x="4946650" y="6670675"/>
          <p14:tracePt t="34757" x="4937125" y="6670675"/>
          <p14:tracePt t="34867" x="4946650" y="6670675"/>
          <p14:tracePt t="34883" x="4954588" y="6670675"/>
          <p14:tracePt t="34895" x="4972050" y="6670675"/>
          <p14:tracePt t="34906" x="4979988" y="6670675"/>
          <p14:tracePt t="34922" x="5013325" y="6670675"/>
          <p14:tracePt t="34943" x="5081588" y="6670675"/>
          <p14:tracePt t="34961" x="5106988" y="6670675"/>
          <p14:tracePt t="34973" x="5167313" y="6670675"/>
          <p14:tracePt t="34991" x="5243513" y="6670675"/>
          <p14:tracePt t="35002" x="5276850" y="6670675"/>
          <p14:tracePt t="35019" x="5319713" y="6670675"/>
          <p14:tracePt t="35040" x="5337175" y="6670675"/>
          <p14:tracePt t="35050" x="5345113" y="6670675"/>
          <p14:tracePt t="35061" x="5353050" y="6670675"/>
          <p14:tracePt t="35073" x="5362575" y="6670675"/>
          <p14:tracePt t="35160" x="5370513" y="6670675"/>
          <p14:tracePt t="35577" x="5311775" y="6696075"/>
          <p14:tracePt t="35586" x="5192713" y="675640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5.4.1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중간층의 활성화 시각화하기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2283714" y="5161648"/>
            <a:ext cx="828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>
                <a:solidFill>
                  <a:srgbClr val="333333"/>
                </a:solidFill>
                <a:latin typeface="Noto Sans KR"/>
              </a:rPr>
              <a:t>☞  첫번째 층의 활성화 중에 </a:t>
            </a:r>
            <a:r>
              <a:rPr lang="en-US" altLang="ko-KR" sz="1500" dirty="0">
                <a:solidFill>
                  <a:srgbClr val="333333"/>
                </a:solidFill>
                <a:latin typeface="Noto Sans KR"/>
              </a:rPr>
              <a:t>20</a:t>
            </a:r>
            <a:r>
              <a:rPr lang="ko-KR" altLang="en-US" sz="1500" dirty="0">
                <a:solidFill>
                  <a:srgbClr val="333333"/>
                </a:solidFill>
                <a:latin typeface="Noto Sans KR"/>
              </a:rPr>
              <a:t>번째 커널과 </a:t>
            </a:r>
            <a:r>
              <a:rPr lang="en-US" altLang="ko-KR" sz="1500" dirty="0">
                <a:solidFill>
                  <a:srgbClr val="333333"/>
                </a:solidFill>
                <a:latin typeface="Noto Sans KR"/>
              </a:rPr>
              <a:t>17</a:t>
            </a:r>
            <a:r>
              <a:rPr lang="ko-KR" altLang="en-US" sz="1500" dirty="0">
                <a:solidFill>
                  <a:srgbClr val="333333"/>
                </a:solidFill>
                <a:latin typeface="Noto Sans KR"/>
              </a:rPr>
              <a:t>번째 커널</a:t>
            </a:r>
            <a:r>
              <a:rPr lang="en-US" altLang="ko-KR" sz="1500" dirty="0">
                <a:solidFill>
                  <a:srgbClr val="333333"/>
                </a:solidFill>
                <a:latin typeface="Noto Sans KR"/>
              </a:rPr>
              <a:t>(</a:t>
            </a:r>
            <a:r>
              <a:rPr lang="ko-KR" altLang="en-US" sz="1500" dirty="0">
                <a:solidFill>
                  <a:srgbClr val="333333"/>
                </a:solidFill>
                <a:latin typeface="Noto Sans KR"/>
              </a:rPr>
              <a:t>채널</a:t>
            </a:r>
            <a:r>
              <a:rPr lang="en-US" altLang="ko-KR" sz="1500" dirty="0">
                <a:solidFill>
                  <a:srgbClr val="333333"/>
                </a:solidFill>
                <a:latin typeface="Noto Sans KR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AA403E-7529-4390-9F56-5F8DBD8B2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0005" y="1491685"/>
            <a:ext cx="3355957" cy="33673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7770C5-3F7B-483C-8B3E-B799EAB1C1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4175" y="1491685"/>
            <a:ext cx="3427965" cy="33813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FBD5F-9374-4433-9917-58422C048088}"/>
              </a:ext>
            </a:extLst>
          </p:cNvPr>
          <p:cNvSpPr txBox="1"/>
          <p:nvPr/>
        </p:nvSpPr>
        <p:spPr>
          <a:xfrm>
            <a:off x="2249177" y="5773448"/>
            <a:ext cx="695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Noto Sans KR"/>
              </a:rPr>
              <a:t>밝은 녹색 점이 해당 채널이 감지하고 있는 부분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3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64"/>
    </mc:Choice>
    <mc:Fallback xmlns="">
      <p:transition spd="slow" advTm="13264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5.4.1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중간층의 활성화 시각화하기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388F804-DA96-4474-93DF-438B44AA9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74"/>
          <a:stretch/>
        </p:blipFill>
        <p:spPr bwMode="auto">
          <a:xfrm>
            <a:off x="1728226" y="6381328"/>
            <a:ext cx="8735548" cy="21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90CFDF-3F48-4663-98C4-35FD61C581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528" y="1179659"/>
            <a:ext cx="6269648" cy="51522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FABFB7B-F4E1-4FC1-8E0A-A9833B1587A8}"/>
              </a:ext>
            </a:extLst>
          </p:cNvPr>
          <p:cNvSpPr/>
          <p:nvPr/>
        </p:nvSpPr>
        <p:spPr>
          <a:xfrm>
            <a:off x="6438925" y="3392996"/>
            <a:ext cx="3888432" cy="6567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0CA0E-9FF8-4B7C-9006-6C820BEE3AD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456040" y="3429001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333333"/>
                </a:solidFill>
                <a:latin typeface="Noto Sans KR"/>
              </a:rPr>
              <a:t>임의의 실수인 층의 출력을 그래프로 나타내기 좋게 </a:t>
            </a:r>
            <a:r>
              <a:rPr lang="en-US" altLang="ko-KR" sz="1600" dirty="0">
                <a:solidFill>
                  <a:srgbClr val="333333"/>
                </a:solidFill>
                <a:latin typeface="Noto Sans KR"/>
              </a:rPr>
              <a:t>0~255 </a:t>
            </a:r>
            <a:r>
              <a:rPr lang="ko-KR" altLang="en-US" sz="1600" dirty="0">
                <a:solidFill>
                  <a:srgbClr val="333333"/>
                </a:solidFill>
                <a:latin typeface="Noto Sans KR"/>
              </a:rPr>
              <a:t>사이의</a:t>
            </a:r>
            <a:r>
              <a:rPr lang="en-US" altLang="ko-KR" sz="1600" dirty="0">
                <a:solidFill>
                  <a:srgbClr val="333333"/>
                </a:solidFill>
                <a:latin typeface="Noto Sans KR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Noto Sans KR"/>
              </a:rPr>
              <a:t>정수로 바꾸었다</a:t>
            </a:r>
            <a:r>
              <a:rPr lang="en-US" altLang="ko-KR" sz="1600" dirty="0">
                <a:solidFill>
                  <a:srgbClr val="333333"/>
                </a:solidFill>
                <a:latin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4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9"/>
    </mc:Choice>
    <mc:Fallback xmlns="">
      <p:transition spd="slow" advTm="14229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5.4.1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중간층의 활성화 시각화하기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F4374BF-CE1C-4722-AC20-4B613B9C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306215"/>
            <a:ext cx="8064897" cy="504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3"/>
    </mc:Choice>
    <mc:Fallback xmlns="">
      <p:transition spd="slow" advTm="643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3E9287-A741-40E9-B795-3BE4C33CC4D8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5.1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신경망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8BCBD-9882-4B40-AEB9-DF1896078700}"/>
              </a:ext>
            </a:extLst>
          </p:cNvPr>
          <p:cNvSpPr txBox="1"/>
          <p:nvPr/>
        </p:nvSpPr>
        <p:spPr>
          <a:xfrm>
            <a:off x="1035728" y="1100831"/>
            <a:ext cx="554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  <a:r>
              <a:rPr lang="en-US" altLang="ko-KR" dirty="0"/>
              <a:t>5-2 </a:t>
            </a:r>
            <a:r>
              <a:rPr lang="ko-KR" altLang="en-US" dirty="0" err="1"/>
              <a:t>컨브넷</a:t>
            </a:r>
            <a:r>
              <a:rPr lang="ko-KR" altLang="en-US" dirty="0"/>
              <a:t> 위에 분류기 추가하기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AAA17-00F2-4BDC-A72B-9A434B1FAE7B}"/>
              </a:ext>
            </a:extLst>
          </p:cNvPr>
          <p:cNvSpPr txBox="1"/>
          <p:nvPr/>
        </p:nvSpPr>
        <p:spPr>
          <a:xfrm>
            <a:off x="8078679" y="1706888"/>
            <a:ext cx="40038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Flatten </a:t>
            </a:r>
            <a:r>
              <a:rPr lang="ko-KR" altLang="en-US" dirty="0"/>
              <a:t>과 </a:t>
            </a:r>
            <a:r>
              <a:rPr lang="en-US" altLang="ko-KR" dirty="0"/>
              <a:t>Dense </a:t>
            </a:r>
            <a:r>
              <a:rPr lang="ko-KR" altLang="en-US" dirty="0"/>
              <a:t>층 추가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Flatten </a:t>
            </a:r>
            <a:r>
              <a:rPr lang="ko-KR" altLang="en-US" dirty="0"/>
              <a:t>층을 통과하면서 </a:t>
            </a:r>
            <a:r>
              <a:rPr lang="en-US" altLang="ko-KR" dirty="0"/>
              <a:t>3D </a:t>
            </a:r>
            <a:r>
              <a:rPr lang="ko-KR" altLang="en-US" dirty="0" err="1"/>
              <a:t>텐서가</a:t>
            </a:r>
            <a:r>
              <a:rPr lang="ko-KR" altLang="en-US" dirty="0"/>
              <a:t> </a:t>
            </a:r>
            <a:r>
              <a:rPr lang="en-US" altLang="ko-KR" dirty="0"/>
              <a:t>1D </a:t>
            </a:r>
            <a:r>
              <a:rPr lang="ko-KR" altLang="en-US" dirty="0" err="1"/>
              <a:t>텐서로</a:t>
            </a:r>
            <a:r>
              <a:rPr lang="ko-KR" altLang="en-US" dirty="0"/>
              <a:t> 변환됨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분류기의 역할을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2A1F2F-B80B-4D54-87B6-CE9E51A3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8" y="1593281"/>
            <a:ext cx="6392918" cy="10274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4FA941-9E58-4349-925C-A6FBBEDF0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28" y="3089054"/>
            <a:ext cx="4618120" cy="3520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53B0E-7624-430F-8DDE-ADE1D4D69B1B}"/>
              </a:ext>
            </a:extLst>
          </p:cNvPr>
          <p:cNvSpPr txBox="1"/>
          <p:nvPr/>
        </p:nvSpPr>
        <p:spPr>
          <a:xfrm>
            <a:off x="5903650" y="3799643"/>
            <a:ext cx="5805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Flatten </a:t>
            </a:r>
            <a:r>
              <a:rPr lang="ko-KR" altLang="en-US" dirty="0"/>
              <a:t>층을 사용한 이유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특징 추출기의 </a:t>
            </a:r>
            <a:r>
              <a:rPr lang="ko-KR" altLang="en-US" dirty="0" err="1"/>
              <a:t>층들에서는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 err="1"/>
              <a:t>텐서를</a:t>
            </a:r>
            <a:r>
              <a:rPr lang="ko-KR" altLang="en-US" dirty="0"/>
              <a:t> 다뤘으나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Dense </a:t>
            </a:r>
            <a:r>
              <a:rPr lang="ko-KR" altLang="en-US" dirty="0"/>
              <a:t>층은 </a:t>
            </a:r>
            <a:r>
              <a:rPr lang="en-US" altLang="ko-KR" dirty="0"/>
              <a:t>1D </a:t>
            </a:r>
            <a:r>
              <a:rPr lang="ko-KR" altLang="en-US" dirty="0" err="1"/>
              <a:t>텐서를</a:t>
            </a:r>
            <a:r>
              <a:rPr lang="ko-KR" altLang="en-US" dirty="0"/>
              <a:t> 다루기 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6195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5.4.1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중간층의 활성화 시각화하기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764AAA3-04D5-494C-A3A5-5E1E15231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340768"/>
            <a:ext cx="65119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63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9"/>
    </mc:Choice>
    <mc:Fallback xmlns="">
      <p:transition spd="slow" advTm="394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5.4.1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중간층의 활성화 시각화하기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AA2E833-111D-45CA-ABED-3DB5CF56D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225740"/>
            <a:ext cx="5307508" cy="270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D64F3-F3F1-40DE-B4F6-533F9CF2A22D}"/>
              </a:ext>
            </a:extLst>
          </p:cNvPr>
          <p:cNvSpPr txBox="1"/>
          <p:nvPr/>
        </p:nvSpPr>
        <p:spPr>
          <a:xfrm>
            <a:off x="1991544" y="3974718"/>
            <a:ext cx="80648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1" dirty="0">
                <a:solidFill>
                  <a:srgbClr val="333333"/>
                </a:solidFill>
                <a:latin typeface="Noto Sans KR"/>
              </a:rPr>
              <a:t>→ 첫번째 층은 여러 종류의 </a:t>
            </a:r>
            <a:r>
              <a:rPr lang="en-US" altLang="ko-KR" sz="1600" b="1" dirty="0">
                <a:solidFill>
                  <a:srgbClr val="333333"/>
                </a:solidFill>
                <a:latin typeface="Noto Sans KR"/>
              </a:rPr>
              <a:t>edge detection</a:t>
            </a:r>
            <a:r>
              <a:rPr lang="ko-KR" altLang="en-US" sz="1600" b="1" dirty="0">
                <a:solidFill>
                  <a:srgbClr val="333333"/>
                </a:solidFill>
                <a:latin typeface="Noto Sans KR"/>
              </a:rPr>
              <a:t>을 모아 놓은 것으로 보이고</a:t>
            </a:r>
            <a:r>
              <a:rPr lang="en-US" altLang="ko-KR" sz="1600" b="1" dirty="0">
                <a:solidFill>
                  <a:srgbClr val="333333"/>
                </a:solidFill>
                <a:latin typeface="Noto Sans KR"/>
              </a:rPr>
              <a:t>, </a:t>
            </a:r>
          </a:p>
          <a:p>
            <a:pPr algn="l"/>
            <a:r>
              <a:rPr lang="ko-KR" altLang="en-US" sz="1600" dirty="0">
                <a:solidFill>
                  <a:srgbClr val="333333"/>
                </a:solidFill>
                <a:latin typeface="Noto Sans KR"/>
              </a:rPr>
              <a:t> </a:t>
            </a:r>
            <a:r>
              <a:rPr lang="ko-KR" altLang="en-US" sz="1600" b="1" dirty="0">
                <a:solidFill>
                  <a:srgbClr val="333333"/>
                </a:solidFill>
                <a:latin typeface="Noto Sans KR"/>
              </a:rPr>
              <a:t>초기 사진에 있는 거의 모든 정보가 유지된다</a:t>
            </a:r>
            <a:r>
              <a:rPr lang="en-US" altLang="ko-KR" sz="1600" b="1" dirty="0">
                <a:solidFill>
                  <a:srgbClr val="333333"/>
                </a:solidFill>
                <a:latin typeface="Noto Sans KR"/>
              </a:rPr>
              <a:t>.</a:t>
            </a:r>
            <a:endParaRPr lang="en-US" altLang="ko-KR" sz="1000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en-US" altLang="ko-KR" sz="1000" dirty="0">
                <a:solidFill>
                  <a:srgbClr val="333333"/>
                </a:solidFill>
                <a:latin typeface="Noto Sans KR"/>
              </a:rPr>
              <a:t> </a:t>
            </a:r>
          </a:p>
          <a:p>
            <a:pPr algn="l"/>
            <a:r>
              <a:rPr lang="ko-KR" altLang="en-US" sz="1600" b="1" dirty="0">
                <a:solidFill>
                  <a:srgbClr val="333333"/>
                </a:solidFill>
                <a:latin typeface="Noto Sans KR"/>
              </a:rPr>
              <a:t>→ 상위층으로 갈 수록 더 추상적으로 되고 시각적으로 이해하기 어려워 진다</a:t>
            </a:r>
            <a:r>
              <a:rPr lang="en-US" altLang="ko-KR" sz="1600" b="1" dirty="0">
                <a:solidFill>
                  <a:srgbClr val="333333"/>
                </a:solidFill>
                <a:latin typeface="Noto Sans KR"/>
              </a:rPr>
              <a:t>.</a:t>
            </a:r>
            <a:endParaRPr lang="ko-KR" altLang="en-US" sz="1000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ko-KR" altLang="en-US" sz="1000" dirty="0">
                <a:solidFill>
                  <a:srgbClr val="333333"/>
                </a:solidFill>
                <a:latin typeface="Noto Sans KR"/>
              </a:rPr>
              <a:t> </a:t>
            </a:r>
          </a:p>
          <a:p>
            <a:pPr algn="l"/>
            <a:r>
              <a:rPr lang="ko-KR" altLang="en-US" sz="1600" b="1" dirty="0">
                <a:solidFill>
                  <a:srgbClr val="333333"/>
                </a:solidFill>
                <a:latin typeface="Noto Sans KR"/>
              </a:rPr>
              <a:t>→ </a:t>
            </a:r>
            <a:r>
              <a:rPr lang="ko-KR" altLang="en-US" sz="1600" dirty="0">
                <a:solidFill>
                  <a:srgbClr val="333333"/>
                </a:solidFill>
                <a:latin typeface="Noto Sans KR"/>
              </a:rPr>
              <a:t>고양이 귀</a:t>
            </a:r>
            <a:r>
              <a:rPr lang="en-US" altLang="ko-KR" sz="1600" dirty="0">
                <a:solidFill>
                  <a:srgbClr val="333333"/>
                </a:solidFill>
                <a:latin typeface="Noto Sans KR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Noto Sans KR"/>
              </a:rPr>
              <a:t>고양이 눈 처럼 고수준 개념을 인코딩 하게 된다</a:t>
            </a:r>
            <a:r>
              <a:rPr lang="en-US" altLang="ko-KR" sz="1600" dirty="0">
                <a:solidFill>
                  <a:srgbClr val="333333"/>
                </a:solidFill>
                <a:latin typeface="Noto Sans KR"/>
              </a:rPr>
              <a:t>.</a:t>
            </a:r>
          </a:p>
          <a:p>
            <a:pPr algn="l"/>
            <a:r>
              <a:rPr lang="ko-KR" altLang="en-US" sz="1600" b="1" dirty="0">
                <a:solidFill>
                  <a:srgbClr val="333333"/>
                </a:solidFill>
                <a:latin typeface="Noto Sans KR"/>
              </a:rPr>
              <a:t>상위층의 표현은 이미지의 시각적 콘텐츠에 대한 정보가 줄어들고 이미지 클래스에 관한 정보가 점점 증가한다</a:t>
            </a:r>
            <a:r>
              <a:rPr lang="en-US" altLang="ko-KR" sz="1600" b="1" dirty="0">
                <a:solidFill>
                  <a:srgbClr val="333333"/>
                </a:solidFill>
                <a:latin typeface="Noto Sans KR"/>
              </a:rPr>
              <a:t>.</a:t>
            </a:r>
            <a:endParaRPr lang="ko-KR" altLang="en-US" sz="1000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ko-KR" altLang="en-US" sz="1000" dirty="0">
                <a:solidFill>
                  <a:srgbClr val="333333"/>
                </a:solidFill>
                <a:latin typeface="Noto Sans KR"/>
              </a:rPr>
              <a:t> </a:t>
            </a:r>
          </a:p>
          <a:p>
            <a:pPr algn="l"/>
            <a:r>
              <a:rPr lang="ko-KR" altLang="en-US" sz="1600" b="1" dirty="0">
                <a:solidFill>
                  <a:srgbClr val="333333"/>
                </a:solidFill>
                <a:latin typeface="Noto Sans KR"/>
              </a:rPr>
              <a:t>→ </a:t>
            </a:r>
            <a:r>
              <a:rPr lang="ko-KR" altLang="en-US" sz="1600" b="1" dirty="0" err="1">
                <a:solidFill>
                  <a:srgbClr val="333333"/>
                </a:solidFill>
                <a:latin typeface="Noto Sans KR"/>
              </a:rPr>
              <a:t>비어있는</a:t>
            </a:r>
            <a:r>
              <a:rPr lang="ko-KR" altLang="en-US" sz="1600" b="1" dirty="0">
                <a:solidFill>
                  <a:srgbClr val="333333"/>
                </a:solidFill>
                <a:latin typeface="Noto Sans KR"/>
              </a:rPr>
              <a:t> 활성화가 층이 깊어짐에 따라 늘어난다</a:t>
            </a:r>
            <a:r>
              <a:rPr lang="en-US" altLang="ko-KR" sz="1600" b="1" dirty="0">
                <a:solidFill>
                  <a:srgbClr val="333333"/>
                </a:solidFill>
                <a:latin typeface="Noto Sans KR"/>
              </a:rPr>
              <a:t>.</a:t>
            </a:r>
            <a:endParaRPr lang="ko-KR" altLang="en-US" sz="1600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ko-KR" altLang="en-US" sz="1600" dirty="0">
                <a:solidFill>
                  <a:srgbClr val="333333"/>
                </a:solidFill>
                <a:latin typeface="Noto Sans KR"/>
              </a:rPr>
              <a:t>첫번째 층에서는 모든 필터가 입력 이미지에 활성화되었지만 층이 올라가면서 활성화되지 않는 필터들이 생긴다</a:t>
            </a:r>
            <a:r>
              <a:rPr lang="en-US" altLang="ko-KR" sz="1600" dirty="0">
                <a:solidFill>
                  <a:srgbClr val="333333"/>
                </a:solidFill>
                <a:latin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3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6"/>
    </mc:Choice>
    <mc:Fallback xmlns="">
      <p:transition spd="slow" advTm="40026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5.4.2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필터 시각화하기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955540" y="1700809"/>
            <a:ext cx="8280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333333"/>
                </a:solidFill>
                <a:latin typeface="Noto Sans"/>
              </a:rPr>
              <a:t>각 필터가 반응하는 시각적 패턴을 그리는 방법</a:t>
            </a:r>
            <a:endParaRPr lang="en-US" altLang="ko-KR" dirty="0">
              <a:solidFill>
                <a:srgbClr val="333333"/>
              </a:solidFill>
              <a:latin typeface="Noto Sans"/>
            </a:endParaRPr>
          </a:p>
          <a:p>
            <a:pPr algn="l"/>
            <a:endParaRPr lang="en-US" altLang="ko-KR" sz="1000" dirty="0">
              <a:solidFill>
                <a:srgbClr val="333333"/>
              </a:solidFill>
              <a:latin typeface="Noto Sans"/>
            </a:endParaRP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Noto Sans"/>
              </a:rPr>
              <a:t>빈 입력 이미지에서 시작해서 </a:t>
            </a:r>
            <a:r>
              <a:rPr lang="ko-KR" altLang="en-US" dirty="0">
                <a:solidFill>
                  <a:srgbClr val="C00000"/>
                </a:solidFill>
                <a:latin typeface="Noto Sans"/>
              </a:rPr>
              <a:t>특정 필터의 응답을 최대화하기 위해 </a:t>
            </a:r>
            <a:r>
              <a:rPr lang="ko-KR" altLang="en-US" dirty="0" err="1">
                <a:solidFill>
                  <a:srgbClr val="C00000"/>
                </a:solidFill>
                <a:latin typeface="Noto Sans"/>
              </a:rPr>
              <a:t>컨브넷</a:t>
            </a:r>
            <a:r>
              <a:rPr lang="ko-KR" altLang="en-US" dirty="0">
                <a:solidFill>
                  <a:srgbClr val="C00000"/>
                </a:solidFill>
                <a:latin typeface="Noto Sans"/>
              </a:rPr>
              <a:t> 입력 이미지에 경사 상승법을 적용</a:t>
            </a:r>
            <a:r>
              <a:rPr lang="en-US" altLang="ko-KR" dirty="0">
                <a:solidFill>
                  <a:srgbClr val="333333"/>
                </a:solidFill>
                <a:latin typeface="Noto Sans"/>
              </a:rPr>
              <a:t>, </a:t>
            </a: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Noto Sans KR"/>
              </a:rPr>
              <a:t>☞ </a:t>
            </a:r>
            <a:r>
              <a:rPr lang="ko-KR" altLang="en-US" dirty="0">
                <a:solidFill>
                  <a:srgbClr val="333333"/>
                </a:solidFill>
                <a:latin typeface="Noto Sans"/>
              </a:rPr>
              <a:t>결과적으로 입력 이미지는 선택된 필터가 최대로 응답하는 이미지가 될 것이다</a:t>
            </a:r>
            <a:r>
              <a:rPr lang="en-US" altLang="ko-KR" dirty="0">
                <a:solidFill>
                  <a:srgbClr val="333333"/>
                </a:solidFill>
                <a:latin typeface="Noto Sans"/>
              </a:rPr>
              <a:t>.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88AFA-FAA3-4E1A-8F26-400F45A41F53}"/>
              </a:ext>
            </a:extLst>
          </p:cNvPr>
          <p:cNvSpPr txBox="1"/>
          <p:nvPr/>
        </p:nvSpPr>
        <p:spPr>
          <a:xfrm>
            <a:off x="1955540" y="3156646"/>
            <a:ext cx="8388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Noto Sans"/>
              </a:rPr>
              <a:t>특정 </a:t>
            </a:r>
            <a:r>
              <a:rPr lang="en-US" altLang="ko-KR" dirty="0" err="1">
                <a:solidFill>
                  <a:srgbClr val="333333"/>
                </a:solidFill>
                <a:latin typeface="Noto Sans"/>
              </a:rPr>
              <a:t>ConvNet</a:t>
            </a:r>
            <a:r>
              <a:rPr lang="en-US" altLang="ko-KR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"/>
              </a:rPr>
              <a:t>층의 한 필터 값을 최대화하는 손실 함수 정의</a:t>
            </a:r>
            <a:r>
              <a:rPr lang="en-US" altLang="ko-KR" dirty="0">
                <a:solidFill>
                  <a:srgbClr val="333333"/>
                </a:solidFill>
                <a:latin typeface="Noto Sans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oto Sans"/>
              </a:rPr>
              <a:t>활성화 값을 최대화하기 위해 입력 이미지를 변경하도록 </a:t>
            </a:r>
            <a:r>
              <a:rPr lang="ko-KR" altLang="en-US" u="sng" dirty="0">
                <a:solidFill>
                  <a:srgbClr val="333333"/>
                </a:solidFill>
                <a:latin typeface="Noto Sans"/>
              </a:rPr>
              <a:t>확률적 경사 </a:t>
            </a:r>
            <a:r>
              <a:rPr lang="ko-KR" altLang="en-US" u="sng" dirty="0" err="1">
                <a:solidFill>
                  <a:srgbClr val="333333"/>
                </a:solidFill>
                <a:latin typeface="Noto Sans"/>
              </a:rPr>
              <a:t>상승법</a:t>
            </a:r>
            <a:r>
              <a:rPr lang="ko-KR" altLang="en-US" u="sng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"/>
              </a:rPr>
              <a:t>사용</a:t>
            </a:r>
            <a:r>
              <a:rPr lang="en-US" altLang="ko-KR" dirty="0">
                <a:solidFill>
                  <a:srgbClr val="333333"/>
                </a:solidFill>
                <a:latin typeface="Noto Sans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89876A-2D85-4A1A-8629-C063FA493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560" y="4111415"/>
            <a:ext cx="5184576" cy="20915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40055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5.4.2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필터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9B7C4-5CA7-4A95-A1EC-28498B977CB2}"/>
              </a:ext>
            </a:extLst>
          </p:cNvPr>
          <p:cNvSpPr txBox="1"/>
          <p:nvPr/>
        </p:nvSpPr>
        <p:spPr>
          <a:xfrm>
            <a:off x="1847528" y="1556793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333333"/>
                </a:solidFill>
                <a:latin typeface="+mj-lt"/>
              </a:rPr>
              <a:t>경사 상승법을 구현하기 위해 모델의 입력에 대한 손실의 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그래디언트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필요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+mj-lt"/>
              </a:rPr>
              <a:t>☞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케라스의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 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backend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 모듈에 있는 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gradients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 함수를 사용</a:t>
            </a:r>
            <a:r>
              <a:rPr lang="ko-KR" altLang="ko-KR" dirty="0">
                <a:latin typeface="+mj-lt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 </a:t>
            </a:r>
            <a:endParaRPr lang="ko-KR" altLang="ko-KR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2DD79-70C8-4A27-A734-291F365F28BC}"/>
              </a:ext>
            </a:extLst>
          </p:cNvPr>
          <p:cNvSpPr txBox="1"/>
          <p:nvPr/>
        </p:nvSpPr>
        <p:spPr>
          <a:xfrm>
            <a:off x="1911113" y="3429001"/>
            <a:ext cx="8280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경사 </a:t>
            </a:r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상승법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 과정을 부드럽게 하기 위해 사용하는 한 가지 기법</a:t>
            </a:r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그래디언트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텐서를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L2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노름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텐서에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 있는 값을 제곱합의 제곱근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으로 나누어 정규화</a:t>
            </a:r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Noto Sans KR"/>
              </a:rPr>
              <a:t>☞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입력 이미지에 적용할 </a:t>
            </a:r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수정량의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 크기를 항상 일정 범위 안에 놓을 수 있다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523BB6-2D61-48EF-A894-02FBBC520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659" y="4752881"/>
            <a:ext cx="5702387" cy="6043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848DEC-2C34-4CD4-B7A8-B92E58071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900" y="2326676"/>
            <a:ext cx="8458200" cy="74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01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5.4.2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필터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9B7C4-5CA7-4A95-A1EC-28498B977CB2}"/>
              </a:ext>
            </a:extLst>
          </p:cNvPr>
          <p:cNvSpPr txBox="1"/>
          <p:nvPr/>
        </p:nvSpPr>
        <p:spPr>
          <a:xfrm>
            <a:off x="1859401" y="1400119"/>
            <a:ext cx="82809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333333"/>
                </a:solidFill>
                <a:latin typeface="+mj-lt"/>
              </a:rPr>
              <a:t>입력 이미지에 대해 손실 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텐서와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그래디언트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텐서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계산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  <a:p>
            <a:pPr algn="l"/>
            <a:endParaRPr lang="en-US" altLang="ko-KR" sz="1000" dirty="0">
              <a:solidFill>
                <a:srgbClr val="333333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케라스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백엔드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함수를 사용하여 처리</a:t>
            </a:r>
            <a:endParaRPr lang="en-US" altLang="ko-KR" sz="1000" dirty="0">
              <a:solidFill>
                <a:srgbClr val="333333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ko-KR" altLang="ko-KR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iterate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는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넘파이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텐서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(크기가 1인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텐서의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리스트)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를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j-lt"/>
                <a:ea typeface="Helvetica Neue"/>
              </a:rPr>
              <a:t>입력</a:t>
            </a:r>
            <a:endParaRPr lang="en-US" altLang="ko-KR" dirty="0">
              <a:solidFill>
                <a:srgbClr val="000000"/>
              </a:solidFill>
              <a:latin typeface="+mj-lt"/>
              <a:ea typeface="Helvetica Neue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+mj-lt"/>
                <a:ea typeface="Helvetica Neue"/>
              </a:rPr>
              <a:t>       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손실과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그래디언트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두 개의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넘파이텐서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반환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21F349-D7D2-4540-B9F7-BBE0A48FA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680" y="2754335"/>
            <a:ext cx="5268457" cy="1039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D76B68-8851-4245-BE56-296CE737C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561" y="4414895"/>
            <a:ext cx="5591175" cy="2085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FDFBEF-515C-452D-BF14-E2CA889846DB}"/>
              </a:ext>
            </a:extLst>
          </p:cNvPr>
          <p:cNvSpPr txBox="1"/>
          <p:nvPr/>
        </p:nvSpPr>
        <p:spPr>
          <a:xfrm>
            <a:off x="2100314" y="4097830"/>
            <a:ext cx="5591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파이썬 루프를 만들어 확률적 경사 </a:t>
            </a:r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상승법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 구성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AA75B34-1EA0-41A5-89CD-41CF7AF567EE}"/>
              </a:ext>
            </a:extLst>
          </p:cNvPr>
          <p:cNvSpPr/>
          <p:nvPr/>
        </p:nvSpPr>
        <p:spPr>
          <a:xfrm>
            <a:off x="2279576" y="2538776"/>
            <a:ext cx="144016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15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5.4.2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필터 시각화하기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89A6C06-694A-4E87-9617-B10D2B079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4547261"/>
            <a:ext cx="8496944" cy="10310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latinLnBrk="0"/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결과 이미지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텐서는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 </a:t>
            </a:r>
            <a:r>
              <a:rPr lang="ko-KR" altLang="ko-KR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(1, 150, 150, 3)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 크기의 부동 소수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텐서</a:t>
            </a:r>
            <a:r>
              <a:rPr lang="ko-KR" altLang="en-US" dirty="0" err="1">
                <a:solidFill>
                  <a:srgbClr val="000000"/>
                </a:solidFill>
                <a:latin typeface="+mj-lt"/>
                <a:ea typeface="Helvetica Neue"/>
              </a:rPr>
              <a:t>이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다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. </a:t>
            </a:r>
            <a:endParaRPr lang="en-US" altLang="ko-KR" dirty="0">
              <a:solidFill>
                <a:srgbClr val="000000"/>
              </a:solidFill>
              <a:latin typeface="+mj-lt"/>
              <a:ea typeface="Helvetica Neue"/>
            </a:endParaRPr>
          </a:p>
          <a:p>
            <a:pPr algn="just" latinLnBrk="0"/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이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텐서의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값은 </a:t>
            </a:r>
            <a:r>
              <a:rPr lang="ko-KR" altLang="ko-KR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[0, 255]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 사이의 정수가 아</a:t>
            </a:r>
            <a:r>
              <a:rPr lang="ko-KR" altLang="en-US" dirty="0">
                <a:solidFill>
                  <a:srgbClr val="000000"/>
                </a:solidFill>
                <a:latin typeface="+mj-lt"/>
                <a:ea typeface="Helvetica Neue"/>
              </a:rPr>
              <a:t>니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다. </a:t>
            </a:r>
            <a:endParaRPr lang="en-US" altLang="ko-KR" dirty="0">
              <a:solidFill>
                <a:srgbClr val="000000"/>
              </a:solidFill>
              <a:latin typeface="+mj-lt"/>
              <a:ea typeface="Helvetica Neue"/>
            </a:endParaRPr>
          </a:p>
          <a:p>
            <a:pPr algn="just" latinLnBrk="0"/>
            <a:endParaRPr lang="en-US" altLang="ko-KR" sz="1300" dirty="0">
              <a:solidFill>
                <a:srgbClr val="000000"/>
              </a:solidFill>
              <a:latin typeface="+mj-lt"/>
              <a:ea typeface="Helvetica Neue"/>
            </a:endParaRPr>
          </a:p>
          <a:p>
            <a:pPr algn="just" latinLnBrk="0"/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따라서 출력 가능한 이미지로 변경하기 위해 후</a:t>
            </a:r>
            <a:r>
              <a:rPr lang="en-US" altLang="ko-KR" dirty="0">
                <a:solidFill>
                  <a:srgbClr val="000000"/>
                </a:solidFill>
                <a:latin typeface="+mj-lt"/>
                <a:ea typeface="Helvetica Neue"/>
              </a:rPr>
              <a:t> 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처리할 필요가 있다.</a:t>
            </a:r>
            <a:endParaRPr lang="en-US" altLang="ko-KR" dirty="0">
              <a:solidFill>
                <a:srgbClr val="000000"/>
              </a:solidFill>
              <a:latin typeface="+mj-lt"/>
              <a:ea typeface="Helvetica Neu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377838-BEEB-4006-9A52-AFCAA58B4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545" y="1484784"/>
            <a:ext cx="55721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79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5.4.2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필터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9B7C4-5CA7-4A95-A1EC-28498B977CB2}"/>
              </a:ext>
            </a:extLst>
          </p:cNvPr>
          <p:cNvSpPr txBox="1"/>
          <p:nvPr/>
        </p:nvSpPr>
        <p:spPr>
          <a:xfrm>
            <a:off x="1847528" y="1268761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코드를 모아서 층의 이름과 필터 번호를 입력으로 받는 함수</a:t>
            </a:r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이 함수는 필터 활성화를 최대화하는 패턴을 이미지 </a:t>
            </a:r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텐서로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 출력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D91B79-14C9-4106-AEE3-6F23CEEF0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536" y="1942518"/>
            <a:ext cx="6409532" cy="45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97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5.4.2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필터 시각화하기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847528" y="5909596"/>
            <a:ext cx="8280920" cy="471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block3_conv1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 층의 필터 0은 물방울 패턴에 </a:t>
            </a:r>
            <a:r>
              <a:rPr lang="ko-KR" altLang="en-US" dirty="0">
                <a:solidFill>
                  <a:srgbClr val="000000"/>
                </a:solidFill>
                <a:latin typeface="+mj-lt"/>
                <a:ea typeface="Helvetica Neue"/>
              </a:rPr>
              <a:t>반응</a:t>
            </a:r>
            <a:endParaRPr lang="ko-KR" altLang="ko-KR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A85E36-0658-46C0-9F69-07DD974C2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529" y="1556793"/>
            <a:ext cx="7724775" cy="600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EF74B4-FA63-4D70-B5F9-82314D3F9F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45" y="2233397"/>
            <a:ext cx="3440585" cy="345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10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5.4.2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필터 시각화하기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1933575" y="1544598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모든 층에 있는 필터 시각화 </a:t>
            </a:r>
            <a:endParaRPr lang="en-US" altLang="ko-KR" dirty="0">
              <a:solidFill>
                <a:srgbClr val="000000"/>
              </a:solidFill>
              <a:latin typeface="+mj-lt"/>
              <a:ea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294B12-B7E2-4C8C-A801-369412E11A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165"/>
          <a:stretch/>
        </p:blipFill>
        <p:spPr>
          <a:xfrm>
            <a:off x="1818219" y="1945089"/>
            <a:ext cx="8324850" cy="3505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35325F-0819-4013-9EA6-0FD82D91561E}"/>
              </a:ext>
            </a:extLst>
          </p:cNvPr>
          <p:cNvSpPr txBox="1"/>
          <p:nvPr/>
        </p:nvSpPr>
        <p:spPr>
          <a:xfrm>
            <a:off x="4532263" y="2318353"/>
            <a:ext cx="615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각 층에서 처음 64개의 필터만 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사용하여 </a:t>
            </a:r>
            <a:r>
              <a:rPr lang="ko-KR" altLang="ko-KR" sz="1400" dirty="0" err="1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합성곱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 </a:t>
            </a:r>
            <a:r>
              <a:rPr lang="ko-KR" altLang="ko-KR" sz="1400" dirty="0" err="1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블럭의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 첫 번째 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층</a:t>
            </a:r>
            <a:endParaRPr lang="en-US" altLang="ko-KR" sz="1400" dirty="0">
              <a:solidFill>
                <a:srgbClr val="000000"/>
              </a:solidFill>
              <a:highlight>
                <a:srgbClr val="C0C0C0"/>
              </a:highlight>
              <a:latin typeface="+mj-lt"/>
              <a:ea typeface="Helvetica Neue"/>
            </a:endParaRPr>
          </a:p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(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cs typeface="Courier New" panose="02070309020205020404" pitchFamily="49" charset="0"/>
              </a:rPr>
              <a:t>block1_conv1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, 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cs typeface="Courier New" panose="02070309020205020404" pitchFamily="49" charset="0"/>
              </a:rPr>
              <a:t>block2_conv1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, 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cs typeface="Courier New" panose="02070309020205020404" pitchFamily="49" charset="0"/>
              </a:rPr>
              <a:t>block3_conv1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, 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cs typeface="Courier New" panose="02070309020205020404" pitchFamily="49" charset="0"/>
              </a:rPr>
              <a:t>block4_conv1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, 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cs typeface="Courier New" panose="02070309020205020404" pitchFamily="49" charset="0"/>
              </a:rPr>
              <a:t>block5_conv1</a:t>
            </a:r>
            <a:r>
              <a:rPr lang="ko-KR" altLang="ko-KR" sz="1400" dirty="0">
                <a:solidFill>
                  <a:srgbClr val="000000"/>
                </a:solidFill>
                <a:highlight>
                  <a:srgbClr val="C0C0C0"/>
                </a:highlight>
                <a:latin typeface="+mj-lt"/>
                <a:ea typeface="Helvetica Neue"/>
              </a:rPr>
              <a:t>) </a:t>
            </a:r>
            <a:endParaRPr lang="en-US" altLang="ko-KR" sz="1400" dirty="0">
              <a:solidFill>
                <a:srgbClr val="000000"/>
              </a:solidFill>
              <a:highlight>
                <a:srgbClr val="C0C0C0"/>
              </a:highlight>
              <a:latin typeface="+mj-lt"/>
              <a:ea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4CDEC-0C2C-4A97-B4EB-73BEC0CB8A1D}"/>
              </a:ext>
            </a:extLst>
          </p:cNvPr>
          <p:cNvSpPr txBox="1"/>
          <p:nvPr/>
        </p:nvSpPr>
        <p:spPr>
          <a:xfrm>
            <a:off x="1809904" y="5481808"/>
            <a:ext cx="8324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rgbClr val="000000"/>
                </a:solidFill>
                <a:latin typeface="+mj-lt"/>
                <a:ea typeface="Helvetica Neue"/>
              </a:rPr>
              <a:t>64 × 64 필터 패턴의 8 × 8 그리드로 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Helvetica Neue"/>
              </a:rPr>
              <a:t>정렬</a:t>
            </a:r>
            <a:r>
              <a:rPr lang="en-US" altLang="ko-KR" sz="1600" dirty="0">
                <a:solidFill>
                  <a:srgbClr val="000000"/>
                </a:solidFill>
                <a:latin typeface="+mj-lt"/>
                <a:ea typeface="Helvetica Neue"/>
              </a:rPr>
              <a:t>. </a:t>
            </a:r>
            <a:r>
              <a:rPr lang="ko-KR" altLang="ko-KR" sz="1600" dirty="0">
                <a:solidFill>
                  <a:srgbClr val="000000"/>
                </a:solidFill>
                <a:latin typeface="+mj-lt"/>
                <a:ea typeface="Helvetica Neue"/>
              </a:rPr>
              <a:t>각 필터 패턴 사이에 검은 색 마진을 약간 </a:t>
            </a:r>
            <a:r>
              <a:rPr lang="ko-KR" altLang="en-US" sz="1600" dirty="0">
                <a:solidFill>
                  <a:srgbClr val="000000"/>
                </a:solidFill>
                <a:latin typeface="+mj-lt"/>
                <a:ea typeface="Helvetica Neue"/>
              </a:rPr>
              <a:t>둔다</a:t>
            </a:r>
            <a:r>
              <a:rPr lang="ko-KR" altLang="ko-KR" sz="1600" dirty="0">
                <a:solidFill>
                  <a:srgbClr val="000000"/>
                </a:solidFill>
                <a:latin typeface="+mj-lt"/>
                <a:ea typeface="Helvetica Neue"/>
              </a:rPr>
              <a:t>.</a:t>
            </a:r>
            <a:r>
              <a:rPr lang="ko-KR" altLang="ko-KR" sz="1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548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5.4.2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필터 시각화하기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611E11-7E41-47D5-8A61-C1A0F1F3A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3513" y="1200402"/>
            <a:ext cx="8410575" cy="904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4A8B76-0DF7-4112-B506-99E347973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3552" y="2208911"/>
            <a:ext cx="2251852" cy="4422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BE49D5-7963-498F-ABA6-02CD9BB381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038" y="2188747"/>
            <a:ext cx="2251852" cy="44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3E9287-A741-40E9-B795-3BE4C33CC4D8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5.1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신경망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8BCBD-9882-4B40-AEB9-DF1896078700}"/>
              </a:ext>
            </a:extLst>
          </p:cNvPr>
          <p:cNvSpPr txBox="1"/>
          <p:nvPr/>
        </p:nvSpPr>
        <p:spPr>
          <a:xfrm>
            <a:off x="1035728" y="1067013"/>
            <a:ext cx="554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</a:t>
            </a:r>
            <a:r>
              <a:rPr lang="en-US" altLang="ko-KR" dirty="0"/>
              <a:t>5-3 MNIST </a:t>
            </a:r>
            <a:r>
              <a:rPr lang="ko-KR" altLang="en-US" dirty="0"/>
              <a:t>이미지에 </a:t>
            </a:r>
            <a:r>
              <a:rPr lang="ko-KR" altLang="en-US" dirty="0" err="1"/>
              <a:t>컨브넷</a:t>
            </a:r>
            <a:r>
              <a:rPr lang="ko-KR" altLang="en-US" dirty="0"/>
              <a:t> 훈련하기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AAA17-00F2-4BDC-A72B-9A434B1FAE7B}"/>
              </a:ext>
            </a:extLst>
          </p:cNvPr>
          <p:cNvSpPr txBox="1"/>
          <p:nvPr/>
        </p:nvSpPr>
        <p:spPr>
          <a:xfrm>
            <a:off x="7152442" y="6160194"/>
            <a:ext cx="400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높은 정확도를 보임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1C1A1-44FC-41C7-93FF-54BEC6F1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9" y="1513071"/>
            <a:ext cx="6110796" cy="34057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96D7B-7002-4D70-9C1C-4ABAF6AF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29" y="5703286"/>
            <a:ext cx="5547840" cy="2778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B8C91F-1FAB-4DF6-A32D-D35E6E8299CB}"/>
              </a:ext>
            </a:extLst>
          </p:cNvPr>
          <p:cNvSpPr txBox="1"/>
          <p:nvPr/>
        </p:nvSpPr>
        <p:spPr>
          <a:xfrm>
            <a:off x="1035727" y="5160263"/>
            <a:ext cx="554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 데이터에서 모델 평가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6A87E8-131C-497C-B769-CE769942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552" y="5202939"/>
            <a:ext cx="1207102" cy="7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0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5.4.2</a:t>
            </a:r>
            <a:r>
              <a:rPr lang="ko-KR" altLang="en-US" sz="40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4000" dirty="0" err="1">
                <a:latin typeface="Sandoll 고딕Neo2유니 06 Bd" pitchFamily="34" charset="-127"/>
                <a:ea typeface="Sandoll 고딕Neo2유니 06 Bd" pitchFamily="34" charset="-127"/>
              </a:rPr>
              <a:t>컨브넷</a:t>
            </a:r>
            <a:r>
              <a:rPr lang="ko-KR" altLang="en-US" sz="4000" dirty="0">
                <a:latin typeface="Sandoll 고딕Neo2유니 06 Bd" pitchFamily="34" charset="-127"/>
                <a:ea typeface="Sandoll 고딕Neo2유니 06 Bd" pitchFamily="34" charset="-127"/>
              </a:rPr>
              <a:t> 필터 시각화하기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E2E71D-DA25-47A4-890F-45AE34602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1484784"/>
            <a:ext cx="8424936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latin typeface="Arial" panose="020B0604020202020204" pitchFamily="34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모델에 있는 첫 번째 층(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  <a:cs typeface="Courier New" panose="02070309020205020404" pitchFamily="49" charset="0"/>
              </a:rPr>
              <a:t>block1_conv1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)의 필터는 간단한 대각선 방향의</a:t>
            </a:r>
            <a:endParaRPr lang="en-US" altLang="ko-KR" dirty="0">
              <a:solidFill>
                <a:srgbClr val="000000"/>
              </a:solidFill>
              <a:latin typeface="+mj-lt"/>
              <a:ea typeface="Helvetica Neue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에지와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색깔(또는 어떤 경우에 색깔이 있는 에지)을 인코딩</a:t>
            </a:r>
            <a:r>
              <a:rPr lang="ko-KR" altLang="en-US" dirty="0">
                <a:solidFill>
                  <a:srgbClr val="000000"/>
                </a:solidFill>
                <a:latin typeface="+mj-lt"/>
                <a:ea typeface="Helvetica Neue"/>
              </a:rPr>
              <a:t>한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다</a:t>
            </a:r>
            <a:endParaRPr lang="en-US" altLang="ko-KR" dirty="0">
              <a:solidFill>
                <a:srgbClr val="000000"/>
              </a:solidFill>
              <a:latin typeface="+mj-lt"/>
              <a:ea typeface="Helvetica Neue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>
              <a:solidFill>
                <a:srgbClr val="000000"/>
              </a:solidFill>
              <a:latin typeface="+mj-lt"/>
              <a:ea typeface="Helvetica Neue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  <a:cs typeface="Courier New" panose="02070309020205020404" pitchFamily="49" charset="0"/>
              </a:rPr>
              <a:t>block2_conv1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의 필터는 에지나 색깔의 조합으로 만들어진 간단한 질감을</a:t>
            </a:r>
            <a:r>
              <a:rPr lang="en-US" altLang="ko-KR" dirty="0">
                <a:solidFill>
                  <a:srgbClr val="000000"/>
                </a:solidFill>
                <a:latin typeface="+mj-lt"/>
                <a:ea typeface="Helvetica Neue"/>
              </a:rPr>
              <a:t> 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인코딩</a:t>
            </a:r>
            <a:r>
              <a:rPr lang="ko-KR" altLang="en-US" dirty="0">
                <a:solidFill>
                  <a:srgbClr val="000000"/>
                </a:solidFill>
                <a:latin typeface="+mj-lt"/>
                <a:ea typeface="Helvetica Neue"/>
              </a:rPr>
              <a:t>한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다.</a:t>
            </a:r>
            <a:endParaRPr lang="en-US" altLang="ko-KR" dirty="0">
              <a:solidFill>
                <a:srgbClr val="000000"/>
              </a:solidFill>
              <a:latin typeface="+mj-lt"/>
              <a:ea typeface="Helvetica Neue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>
              <a:solidFill>
                <a:srgbClr val="000000"/>
              </a:solidFill>
              <a:latin typeface="+mj-lt"/>
              <a:ea typeface="Helvetica Neue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더 상위 층의 필터는 깃털, 눈, 나뭇잎 등과 같은 자연적인 이미지에서</a:t>
            </a:r>
            <a:r>
              <a:rPr lang="en-US" altLang="ko-KR" dirty="0">
                <a:solidFill>
                  <a:srgbClr val="000000"/>
                </a:solidFill>
                <a:latin typeface="+mj-lt"/>
                <a:ea typeface="Helvetica Neue"/>
              </a:rPr>
              <a:t> 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찾을 수 있는 질감을 닮아</a:t>
            </a:r>
            <a:r>
              <a:rPr lang="en-US" altLang="ko-KR" dirty="0">
                <a:solidFill>
                  <a:srgbClr val="000000"/>
                </a:solidFill>
                <a:latin typeface="+mj-lt"/>
                <a:ea typeface="Helvetica Neue"/>
              </a:rPr>
              <a:t> 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가기 시작</a:t>
            </a:r>
            <a:r>
              <a:rPr lang="ko-KR" altLang="en-US" dirty="0">
                <a:solidFill>
                  <a:srgbClr val="000000"/>
                </a:solidFill>
                <a:latin typeface="+mj-lt"/>
                <a:ea typeface="Helvetica Neue"/>
              </a:rPr>
              <a:t>한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다.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755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4969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5.4.3</a:t>
            </a:r>
            <a:r>
              <a:rPr lang="ko-KR" altLang="en-US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클래스 활성화의 </a:t>
            </a:r>
            <a:r>
              <a:rPr lang="ko-KR" altLang="en-US" sz="3500" dirty="0" err="1">
                <a:latin typeface="Sandoll 고딕Neo2유니 06 Bd" pitchFamily="34" charset="-127"/>
                <a:ea typeface="Sandoll 고딕Neo2유니 06 Bd" pitchFamily="34" charset="-127"/>
              </a:rPr>
              <a:t>히트맵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9B7C4-5CA7-4A95-A1EC-28498B977CB2}"/>
              </a:ext>
            </a:extLst>
          </p:cNvPr>
          <p:cNvSpPr txBox="1"/>
          <p:nvPr/>
        </p:nvSpPr>
        <p:spPr>
          <a:xfrm>
            <a:off x="1847528" y="1556792"/>
            <a:ext cx="849694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err="1">
                <a:solidFill>
                  <a:srgbClr val="0D1A26"/>
                </a:solidFill>
                <a:latin typeface="+mj-lt"/>
              </a:rPr>
              <a:t>히트맵</a:t>
            </a:r>
            <a:r>
              <a:rPr lang="ko-KR" altLang="en-US" b="1" dirty="0">
                <a:solidFill>
                  <a:srgbClr val="0D1A26"/>
                </a:solidFill>
                <a:latin typeface="+mj-lt"/>
              </a:rPr>
              <a:t> 시각화</a:t>
            </a:r>
            <a:endParaRPr lang="ko-KR" altLang="en-US" dirty="0">
              <a:solidFill>
                <a:srgbClr val="0D1A26"/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rgbClr val="333333"/>
                </a:solidFill>
                <a:latin typeface="+mj-lt"/>
              </a:rPr>
              <a:t>: 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이미지의 어느 부분이 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컨브넷의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최종 분류 결정에 기여하는지 이해하는데 유용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rgbClr val="333333"/>
                </a:solidFill>
                <a:latin typeface="+mj-lt"/>
              </a:rPr>
              <a:t> </a:t>
            </a: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+mj-lt"/>
              </a:rPr>
              <a:t>분류에 실수가 있는 경우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, </a:t>
            </a:r>
          </a:p>
          <a:p>
            <a:pPr algn="l"/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컨브넷의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결정과정을 디버깅하는데 도움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,</a:t>
            </a: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+mj-lt"/>
              </a:rPr>
              <a:t>이미지에 특정 물체가 있는 위치를 파악하는데 사용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rgbClr val="333333"/>
                </a:solidFill>
                <a:latin typeface="+mj-lt"/>
              </a:rPr>
              <a:t> </a:t>
            </a: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+mj-lt"/>
              </a:rPr>
              <a:t>이러한 종류의 기법을 클래스 활성화 맵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(Class Activation Map, CAM) 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시각화라고 한다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.</a:t>
            </a:r>
          </a:p>
          <a:p>
            <a:r>
              <a:rPr lang="en-US" altLang="ko-KR" sz="1500" b="1" dirty="0">
                <a:solidFill>
                  <a:srgbClr val="333333"/>
                </a:solidFill>
                <a:latin typeface="+mj-lt"/>
              </a:rPr>
              <a:t>(Grad-CAM : Visual </a:t>
            </a:r>
            <a:r>
              <a:rPr lang="en-US" altLang="ko-KR" sz="1500" b="1" dirty="0" err="1">
                <a:solidFill>
                  <a:srgbClr val="333333"/>
                </a:solidFill>
                <a:latin typeface="+mj-lt"/>
              </a:rPr>
              <a:t>Explannations</a:t>
            </a:r>
            <a:r>
              <a:rPr lang="en-US" altLang="ko-KR" sz="1500" b="1" dirty="0">
                <a:solidFill>
                  <a:srgbClr val="333333"/>
                </a:solidFill>
                <a:latin typeface="+mj-lt"/>
              </a:rPr>
              <a:t> from Deep Networks via Gradient-based Localization</a:t>
            </a:r>
            <a:r>
              <a:rPr lang="ko-KR" altLang="en-US" sz="1500" b="1" dirty="0">
                <a:solidFill>
                  <a:srgbClr val="333333"/>
                </a:solidFill>
                <a:latin typeface="+mj-lt"/>
              </a:rPr>
              <a:t>에서 사용된 기법</a:t>
            </a:r>
            <a:r>
              <a:rPr lang="en-US" altLang="ko-KR" sz="1500" b="1" dirty="0">
                <a:solidFill>
                  <a:srgbClr val="333333"/>
                </a:solidFill>
                <a:latin typeface="+mj-lt"/>
              </a:rPr>
              <a:t>)</a:t>
            </a:r>
            <a:endParaRPr lang="en-US" altLang="ko-KR" sz="1500" dirty="0">
              <a:solidFill>
                <a:srgbClr val="333333"/>
              </a:solidFill>
              <a:latin typeface="+mj-lt"/>
            </a:endParaRPr>
          </a:p>
          <a:p>
            <a:pPr algn="l"/>
            <a:r>
              <a:rPr lang="en-US" altLang="ko-KR" dirty="0">
                <a:solidFill>
                  <a:srgbClr val="333333"/>
                </a:solidFill>
                <a:latin typeface="+mj-lt"/>
              </a:rPr>
              <a:t> </a:t>
            </a:r>
          </a:p>
          <a:p>
            <a:pPr algn="l"/>
            <a:endParaRPr lang="en-US" altLang="ko-KR" dirty="0">
              <a:solidFill>
                <a:srgbClr val="333333"/>
              </a:solidFill>
              <a:latin typeface="+mj-lt"/>
            </a:endParaRPr>
          </a:p>
          <a:p>
            <a:pPr algn="l"/>
            <a:endParaRPr lang="en-US" altLang="ko-KR" sz="1500" dirty="0">
              <a:solidFill>
                <a:srgbClr val="33333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4203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4969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5.4.3</a:t>
            </a:r>
            <a:r>
              <a:rPr lang="ko-KR" altLang="en-US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클래스 활성화의 </a:t>
            </a:r>
            <a:r>
              <a:rPr lang="ko-KR" altLang="en-US" sz="3500" dirty="0" err="1">
                <a:latin typeface="Sandoll 고딕Neo2유니 06 Bd" pitchFamily="34" charset="-127"/>
                <a:ea typeface="Sandoll 고딕Neo2유니 06 Bd" pitchFamily="34" charset="-127"/>
              </a:rPr>
              <a:t>히트맵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9B7C4-5CA7-4A95-A1EC-28498B977CB2}"/>
              </a:ext>
            </a:extLst>
          </p:cNvPr>
          <p:cNvSpPr txBox="1"/>
          <p:nvPr/>
        </p:nvSpPr>
        <p:spPr>
          <a:xfrm>
            <a:off x="1847528" y="1522237"/>
            <a:ext cx="8280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333333"/>
                </a:solidFill>
                <a:latin typeface="+mj-lt"/>
              </a:rPr>
              <a:t>입력 이미지가 주어지면 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합성곱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층에 있는 특성 </a:t>
            </a:r>
            <a:r>
              <a:rPr lang="ko-KR" altLang="en-US" dirty="0" err="1">
                <a:solidFill>
                  <a:srgbClr val="333333"/>
                </a:solidFill>
                <a:latin typeface="+mj-lt"/>
              </a:rPr>
              <a:t>맵의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 출력 추출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+mj-lt"/>
              </a:rPr>
              <a:t>그 다음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, 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특성 </a:t>
            </a:r>
            <a:r>
              <a:rPr lang="ko-KR" altLang="en-US" b="1" dirty="0" err="1">
                <a:solidFill>
                  <a:srgbClr val="333333"/>
                </a:solidFill>
                <a:latin typeface="+mj-lt"/>
              </a:rPr>
              <a:t>맵의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 모든 출력 채널에 대한 클래스의 </a:t>
            </a:r>
            <a:r>
              <a:rPr lang="ko-KR" altLang="en-US" b="1" dirty="0" err="1">
                <a:solidFill>
                  <a:srgbClr val="333333"/>
                </a:solidFill>
                <a:latin typeface="+mj-lt"/>
              </a:rPr>
              <a:t>그래디언트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 평균을 곱한다</a:t>
            </a:r>
            <a:r>
              <a:rPr lang="en-US" altLang="ko-KR" dirty="0">
                <a:solidFill>
                  <a:srgbClr val="333333"/>
                </a:solidFill>
                <a:latin typeface="+mj-lt"/>
              </a:rPr>
              <a:t>.</a:t>
            </a:r>
          </a:p>
          <a:p>
            <a:pPr algn="l"/>
            <a:r>
              <a:rPr lang="en-US" altLang="ko-KR" dirty="0">
                <a:solidFill>
                  <a:srgbClr val="333333"/>
                </a:solidFill>
                <a:latin typeface="+mj-lt"/>
              </a:rPr>
              <a:t> </a:t>
            </a: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Noto Sans KR"/>
              </a:rPr>
              <a:t>☞  </a:t>
            </a:r>
            <a:r>
              <a:rPr lang="en-US" altLang="ko-KR" b="1" dirty="0">
                <a:solidFill>
                  <a:srgbClr val="333333"/>
                </a:solidFill>
                <a:latin typeface="+mj-lt"/>
              </a:rPr>
              <a:t>'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입력 이미지가 각 채널을 활성화하는 정도</a:t>
            </a:r>
            <a:r>
              <a:rPr lang="en-US" altLang="ko-KR" b="1" dirty="0">
                <a:solidFill>
                  <a:srgbClr val="333333"/>
                </a:solidFill>
                <a:latin typeface="+mj-lt"/>
              </a:rPr>
              <a:t>'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에 대한 공간적인 </a:t>
            </a:r>
            <a:r>
              <a:rPr lang="ko-KR" altLang="en-US" b="1" dirty="0" err="1">
                <a:solidFill>
                  <a:srgbClr val="333333"/>
                </a:solidFill>
                <a:latin typeface="+mj-lt"/>
              </a:rPr>
              <a:t>맵을</a:t>
            </a:r>
            <a:endParaRPr lang="ko-KR" altLang="en-US" dirty="0">
              <a:solidFill>
                <a:srgbClr val="333333"/>
              </a:solidFill>
              <a:latin typeface="+mj-lt"/>
            </a:endParaRPr>
          </a:p>
          <a:p>
            <a:pPr algn="l"/>
            <a:r>
              <a:rPr lang="en-US" altLang="ko-KR" b="1" dirty="0">
                <a:solidFill>
                  <a:srgbClr val="333333"/>
                </a:solidFill>
                <a:latin typeface="+mj-lt"/>
              </a:rPr>
              <a:t>'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클래스에 대한 각 채널의 중요도</a:t>
            </a:r>
            <a:r>
              <a:rPr lang="en-US" altLang="ko-KR" b="1" dirty="0">
                <a:solidFill>
                  <a:srgbClr val="333333"/>
                </a:solidFill>
                <a:latin typeface="+mj-lt"/>
              </a:rPr>
              <a:t>'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로 가중치를 부여</a:t>
            </a:r>
            <a:r>
              <a:rPr lang="ko-KR" altLang="en-US" dirty="0">
                <a:solidFill>
                  <a:srgbClr val="333333"/>
                </a:solidFill>
                <a:latin typeface="+mj-lt"/>
              </a:rPr>
              <a:t>하여</a:t>
            </a:r>
          </a:p>
          <a:p>
            <a:pPr algn="l"/>
            <a:r>
              <a:rPr lang="en-US" altLang="ko-KR" b="1" dirty="0">
                <a:solidFill>
                  <a:srgbClr val="333333"/>
                </a:solidFill>
                <a:latin typeface="+mj-lt"/>
              </a:rPr>
              <a:t>'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입력 이미지가 클래스를 활성화하는 정도</a:t>
            </a:r>
            <a:r>
              <a:rPr lang="en-US" altLang="ko-KR" b="1" dirty="0">
                <a:solidFill>
                  <a:srgbClr val="333333"/>
                </a:solidFill>
                <a:latin typeface="+mj-lt"/>
              </a:rPr>
              <a:t>'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에 대한 공간적인 </a:t>
            </a:r>
            <a:r>
              <a:rPr lang="ko-KR" altLang="en-US" b="1" dirty="0" err="1">
                <a:solidFill>
                  <a:srgbClr val="333333"/>
                </a:solidFill>
                <a:latin typeface="+mj-lt"/>
              </a:rPr>
              <a:t>맵을</a:t>
            </a:r>
            <a:r>
              <a:rPr lang="ko-KR" altLang="en-US" b="1" dirty="0">
                <a:solidFill>
                  <a:srgbClr val="333333"/>
                </a:solidFill>
                <a:latin typeface="+mj-lt"/>
              </a:rPr>
              <a:t> 만드는 것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DB46C5-71BE-4100-BD59-1EF2EB586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516" y="4067649"/>
            <a:ext cx="8496944" cy="117870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E8BB10-6194-460C-84A1-F763A0911606}"/>
              </a:ext>
            </a:extLst>
          </p:cNvPr>
          <p:cNvCxnSpPr>
            <a:cxnSpLocks/>
          </p:cNvCxnSpPr>
          <p:nvPr/>
        </p:nvCxnSpPr>
        <p:spPr>
          <a:xfrm>
            <a:off x="4871864" y="4293096"/>
            <a:ext cx="36004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70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4969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5.4.3</a:t>
            </a:r>
            <a:r>
              <a:rPr lang="ko-KR" altLang="en-US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클래스 활성화의 </a:t>
            </a:r>
            <a:r>
              <a:rPr lang="ko-KR" altLang="en-US" sz="3500" dirty="0" err="1">
                <a:latin typeface="Sandoll 고딕Neo2유니 06 Bd" pitchFamily="34" charset="-127"/>
                <a:ea typeface="Sandoll 고딕Neo2유니 06 Bd" pitchFamily="34" charset="-127"/>
              </a:rPr>
              <a:t>히트맵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9B7C4-5CA7-4A95-A1EC-28498B977CB2}"/>
              </a:ext>
            </a:extLst>
          </p:cNvPr>
          <p:cNvSpPr txBox="1"/>
          <p:nvPr/>
        </p:nvSpPr>
        <p:spPr>
          <a:xfrm>
            <a:off x="2063552" y="1268761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초원을 걷는 어미와 새끼 아프리카 코끼리의 이미지 적용</a:t>
            </a:r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크리에이티브 </a:t>
            </a:r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커먼즈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(Creative Commons)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라이선스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</a:t>
            </a:r>
            <a:endParaRPr lang="en-US" altLang="ko-KR" dirty="0">
              <a:solidFill>
                <a:srgbClr val="333333"/>
              </a:solidFill>
              <a:latin typeface="+mj-lt"/>
            </a:endParaRPr>
          </a:p>
        </p:txBody>
      </p:sp>
      <p:pic>
        <p:nvPicPr>
          <p:cNvPr id="17411" name="Picture 3" descr="elephants">
            <a:extLst>
              <a:ext uri="{FF2B5EF4-FFF2-40B4-BE49-F238E27FC236}">
                <a16:creationId xmlns:a16="http://schemas.microsoft.com/office/drawing/2014/main" id="{860088A5-0BAF-4F40-9526-A1B72053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076237"/>
            <a:ext cx="6336704" cy="422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98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4969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5.4.3</a:t>
            </a:r>
            <a:r>
              <a:rPr lang="ko-KR" altLang="en-US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클래스 활성화의 </a:t>
            </a:r>
            <a:r>
              <a:rPr lang="ko-KR" altLang="en-US" sz="3500" dirty="0" err="1">
                <a:latin typeface="Sandoll 고딕Neo2유니 06 Bd" pitchFamily="34" charset="-127"/>
                <a:ea typeface="Sandoll 고딕Neo2유니 06 Bd" pitchFamily="34" charset="-127"/>
              </a:rPr>
              <a:t>히트맵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 시각화하기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5D0E4C-0302-46A7-B10C-8D3863BDD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794" y="1552975"/>
            <a:ext cx="8497679" cy="3240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FB5DE-3B22-498E-B342-36922782A830}"/>
              </a:ext>
            </a:extLst>
          </p:cNvPr>
          <p:cNvSpPr txBox="1"/>
          <p:nvPr/>
        </p:nvSpPr>
        <p:spPr>
          <a:xfrm>
            <a:off x="1846793" y="1196715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rgbClr val="000000"/>
                </a:solidFill>
                <a:latin typeface="+mj-lt"/>
                <a:ea typeface="Helvetica Neue"/>
              </a:rPr>
              <a:t>이 이미지를 VGG16 모델이 인식할 수 있도록 변환 </a:t>
            </a:r>
            <a:endParaRPr lang="en-US" altLang="ko-KR" dirty="0">
              <a:solidFill>
                <a:srgbClr val="000000"/>
              </a:solidFill>
              <a:latin typeface="+mj-lt"/>
              <a:ea typeface="Helvetica Neue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40A425-8E31-4887-B6CA-223BD18A3ED5}"/>
              </a:ext>
            </a:extLst>
          </p:cNvPr>
          <p:cNvSpPr/>
          <p:nvPr/>
        </p:nvSpPr>
        <p:spPr>
          <a:xfrm>
            <a:off x="6528049" y="3059668"/>
            <a:ext cx="345577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dirty="0">
                <a:solidFill>
                  <a:srgbClr val="000000"/>
                </a:solidFill>
                <a:latin typeface="+mj-lt"/>
                <a:ea typeface="Helvetica Neue"/>
              </a:rPr>
              <a:t>224 × 224 크기의 이미지에서 훈련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EE7230-CA58-45A0-A4A1-8F668449ABFE}"/>
              </a:ext>
            </a:extLst>
          </p:cNvPr>
          <p:cNvSpPr/>
          <p:nvPr/>
        </p:nvSpPr>
        <p:spPr>
          <a:xfrm>
            <a:off x="4007768" y="2063548"/>
            <a:ext cx="654434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keras.applications.vgg16.preprocess_input</a:t>
            </a:r>
            <a:r>
              <a:rPr lang="ko-KR" altLang="ko-KR" sz="1600" dirty="0">
                <a:solidFill>
                  <a:srgbClr val="000000"/>
                </a:solidFill>
                <a:latin typeface="+mj-lt"/>
                <a:ea typeface="Helvetica Neue"/>
              </a:rPr>
              <a:t> 함수에 규칙에 따라 </a:t>
            </a:r>
            <a:r>
              <a:rPr lang="ko-KR" altLang="ko-KR" sz="1600" dirty="0" err="1">
                <a:solidFill>
                  <a:srgbClr val="000000"/>
                </a:solidFill>
                <a:latin typeface="+mj-lt"/>
                <a:ea typeface="Helvetica Neue"/>
              </a:rPr>
              <a:t>전처리</a:t>
            </a:r>
            <a:endParaRPr lang="ko-KR" altLang="en-US" sz="16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614224-AF1F-4CBC-A1B2-0E9FC6158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400" y="4829000"/>
            <a:ext cx="4622073" cy="12012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latinLnBrk="0">
              <a:lnSpc>
                <a:spcPct val="150000"/>
              </a:lnSpc>
            </a:pP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이미지를 로드해서 224 × 224 크기로 변경</a:t>
            </a:r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  </a:t>
            </a:r>
            <a:endParaRPr lang="en-US" altLang="ko-KR" b="1" dirty="0">
              <a:solidFill>
                <a:srgbClr val="333333"/>
              </a:solidFill>
              <a:latin typeface="Noto Sans KR"/>
            </a:endParaRPr>
          </a:p>
          <a:p>
            <a:pPr algn="just" latinLnBrk="0">
              <a:lnSpc>
                <a:spcPct val="150000"/>
              </a:lnSpc>
            </a:pPr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→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넘파이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float32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텐서로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바꾼 다음 </a:t>
            </a:r>
            <a:endParaRPr lang="en-US" altLang="ko-KR" dirty="0">
              <a:solidFill>
                <a:srgbClr val="000000"/>
              </a:solidFill>
              <a:latin typeface="+mj-lt"/>
              <a:ea typeface="Helvetica Neue"/>
            </a:endParaRPr>
          </a:p>
          <a:p>
            <a:pPr algn="just" latinLnBrk="0">
              <a:lnSpc>
                <a:spcPct val="150000"/>
              </a:lnSpc>
            </a:pPr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→ </a:t>
            </a:r>
            <a:r>
              <a:rPr lang="ko-KR" altLang="ko-KR" dirty="0" err="1">
                <a:solidFill>
                  <a:srgbClr val="000000"/>
                </a:solidFill>
                <a:latin typeface="+mj-lt"/>
                <a:ea typeface="Helvetica Neue"/>
              </a:rPr>
              <a:t>전처리</a:t>
            </a:r>
            <a:r>
              <a:rPr lang="ko-KR" altLang="ko-KR" dirty="0">
                <a:solidFill>
                  <a:srgbClr val="000000"/>
                </a:solidFill>
                <a:latin typeface="+mj-lt"/>
                <a:ea typeface="Helvetica Neue"/>
              </a:rPr>
              <a:t> 함수 적용</a:t>
            </a:r>
            <a:endParaRPr lang="ko-KR" altLang="ko-K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9870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4969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5.4.3</a:t>
            </a:r>
            <a:r>
              <a:rPr lang="ko-KR" altLang="en-US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클래스 활성화의 </a:t>
            </a:r>
            <a:r>
              <a:rPr lang="ko-KR" altLang="en-US" sz="3500" dirty="0" err="1">
                <a:latin typeface="Sandoll 고딕Neo2유니 06 Bd" pitchFamily="34" charset="-127"/>
                <a:ea typeface="Sandoll 고딕Neo2유니 06 Bd" pitchFamily="34" charset="-127"/>
              </a:rPr>
              <a:t>히트맵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 시각화하기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4A6C4A-96B3-41F6-8C4D-0636FF242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528" y="2378616"/>
            <a:ext cx="8460940" cy="10801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64074E3-2353-41D7-97F4-85FEF6EE88A2}"/>
              </a:ext>
            </a:extLst>
          </p:cNvPr>
          <p:cNvSpPr/>
          <p:nvPr/>
        </p:nvSpPr>
        <p:spPr>
          <a:xfrm>
            <a:off x="6591200" y="1917845"/>
            <a:ext cx="3888432" cy="399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84784-B996-448B-911C-54492557C3DF}"/>
              </a:ext>
            </a:extLst>
          </p:cNvPr>
          <p:cNvSpPr txBox="1"/>
          <p:nvPr/>
        </p:nvSpPr>
        <p:spPr>
          <a:xfrm>
            <a:off x="6576312" y="1978953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이미지에서 사전 훈련된 네트워크를 실행</a:t>
            </a:r>
            <a:endParaRPr lang="en-US" altLang="ko-KR" sz="16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A244A5-E389-4C24-A9E1-558A2FD93415}"/>
              </a:ext>
            </a:extLst>
          </p:cNvPr>
          <p:cNvSpPr/>
          <p:nvPr/>
        </p:nvSpPr>
        <p:spPr>
          <a:xfrm>
            <a:off x="7098992" y="2500835"/>
            <a:ext cx="3365752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9B7C4-5CA7-4A95-A1EC-28498B977CB2}"/>
              </a:ext>
            </a:extLst>
          </p:cNvPr>
          <p:cNvSpPr txBox="1"/>
          <p:nvPr/>
        </p:nvSpPr>
        <p:spPr>
          <a:xfrm>
            <a:off x="7104112" y="2500835"/>
            <a:ext cx="3360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예측 벡터를 이해하기 쉽게 디코딩</a:t>
            </a:r>
            <a:endParaRPr lang="en-US" altLang="ko-KR" sz="1600" dirty="0">
              <a:solidFill>
                <a:srgbClr val="333333"/>
              </a:solidFill>
              <a:latin typeface="+mj-lt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FC38E7-239E-4187-AA59-F7CD56F70F4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151784" y="2148231"/>
            <a:ext cx="2424528" cy="3842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7DC64D7-E301-4B4C-ADA7-E25267FCB6D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16080" y="2670113"/>
            <a:ext cx="288032" cy="38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04DCE4-D267-46E6-8513-CF9FF16B308C}"/>
              </a:ext>
            </a:extLst>
          </p:cNvPr>
          <p:cNvSpPr txBox="1"/>
          <p:nvPr/>
        </p:nvSpPr>
        <p:spPr>
          <a:xfrm>
            <a:off x="1865530" y="3933057"/>
            <a:ext cx="8460940" cy="1841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이 이미지에 대한 상위 세 개의 예측 클래스는 다음과 같습니다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algn="just"/>
            <a:endParaRPr lang="en-US" altLang="ko-KR" sz="1500" dirty="0">
              <a:solidFill>
                <a:srgbClr val="000000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아프리카 코끼리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(92.5%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확률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코끼리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(tusker) (7%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확률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인도 코끼리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(0.4%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확률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663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4969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5.4.3</a:t>
            </a:r>
            <a:r>
              <a:rPr lang="ko-KR" altLang="en-US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클래스 활성화의 </a:t>
            </a:r>
            <a:r>
              <a:rPr lang="ko-KR" altLang="en-US" sz="3500" dirty="0" err="1">
                <a:latin typeface="Sandoll 고딕Neo2유니 06 Bd" pitchFamily="34" charset="-127"/>
                <a:ea typeface="Sandoll 고딕Neo2유니 06 Bd" pitchFamily="34" charset="-127"/>
              </a:rPr>
              <a:t>히트맵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 시각화하기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CBA1E-E034-4999-A920-F6464BF6AD38}"/>
              </a:ext>
            </a:extLst>
          </p:cNvPr>
          <p:cNvSpPr txBox="1"/>
          <p:nvPr/>
        </p:nvSpPr>
        <p:spPr>
          <a:xfrm>
            <a:off x="1991545" y="3429001"/>
            <a:ext cx="85109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예측 벡터에서 최대로 활성화된 항목은</a:t>
            </a:r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Helvetica Neue"/>
              </a:rPr>
              <a:t>'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아프리카 코끼리</a:t>
            </a:r>
            <a:r>
              <a:rPr lang="en-US" altLang="ko-KR" b="1" dirty="0">
                <a:solidFill>
                  <a:srgbClr val="000000"/>
                </a:solidFill>
                <a:latin typeface="Helvetica Neue"/>
              </a:rPr>
              <a:t>' 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클래스에 대한 </a:t>
            </a:r>
            <a:r>
              <a:rPr lang="en-US" altLang="ko-KR" b="1" dirty="0">
                <a:solidFill>
                  <a:srgbClr val="000000"/>
                </a:solidFill>
                <a:latin typeface="Helvetica Neue"/>
              </a:rPr>
              <a:t>386</a:t>
            </a:r>
            <a:r>
              <a:rPr lang="ko-KR" altLang="en-US" b="1" dirty="0">
                <a:solidFill>
                  <a:srgbClr val="000000"/>
                </a:solidFill>
                <a:latin typeface="Helvetica Neue"/>
              </a:rPr>
              <a:t>번 인덱스</a:t>
            </a:r>
            <a:endParaRPr lang="en-US" altLang="ko-KR" b="1" dirty="0">
              <a:solidFill>
                <a:srgbClr val="000000"/>
              </a:solidFill>
              <a:latin typeface="Helvetica Neue"/>
            </a:endParaRPr>
          </a:p>
          <a:p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→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네트워크는 이 이미지는 아프리카 코끼리를 담고 있다고 인식</a:t>
            </a:r>
            <a:endParaRPr lang="en-US" altLang="ko-KR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AEB45F-4E91-46E1-9404-E8967F1DF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935" y="2276873"/>
            <a:ext cx="8313551" cy="86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38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4969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5.4.3</a:t>
            </a:r>
            <a:r>
              <a:rPr lang="ko-KR" altLang="en-US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클래스 활성화의 </a:t>
            </a:r>
            <a:r>
              <a:rPr lang="ko-KR" altLang="en-US" sz="3500" dirty="0" err="1">
                <a:latin typeface="Sandoll 고딕Neo2유니 06 Bd" pitchFamily="34" charset="-127"/>
                <a:ea typeface="Sandoll 고딕Neo2유니 06 Bd" pitchFamily="34" charset="-127"/>
              </a:rPr>
              <a:t>히트맵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 시각화하기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642CC-242A-48E3-9FA1-51275BB41C31}"/>
              </a:ext>
            </a:extLst>
          </p:cNvPr>
          <p:cNvSpPr txBox="1"/>
          <p:nvPr/>
        </p:nvSpPr>
        <p:spPr>
          <a:xfrm>
            <a:off x="1991544" y="1191816"/>
            <a:ext cx="85689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Grad-CAM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처리</a:t>
            </a:r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→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이미지에서 가장 아프리카 코끼리 같은 부위를 시각화하기 위해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91DA26-A25A-423E-B1B6-C39384F39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896" y="2060848"/>
            <a:ext cx="8640960" cy="44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17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4969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5.4.3</a:t>
            </a:r>
            <a:r>
              <a:rPr lang="ko-KR" altLang="en-US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클래스 활성화의 </a:t>
            </a:r>
            <a:r>
              <a:rPr lang="ko-KR" altLang="en-US" sz="3500" dirty="0" err="1">
                <a:latin typeface="Sandoll 고딕Neo2유니 06 Bd" pitchFamily="34" charset="-127"/>
                <a:ea typeface="Sandoll 고딕Neo2유니 06 Bd" pitchFamily="34" charset="-127"/>
              </a:rPr>
              <a:t>히트맵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 시각화하기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C24740-6375-4A4C-B3C9-282C621D3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220" y="1561888"/>
            <a:ext cx="8325561" cy="11032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C10FE9-03A9-45D8-94EA-CDB6CE062C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8663" y="2672081"/>
            <a:ext cx="3685289" cy="37617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8DC7BF-2F96-48BF-82FA-C20634122785}"/>
              </a:ext>
            </a:extLst>
          </p:cNvPr>
          <p:cNvSpPr/>
          <p:nvPr/>
        </p:nvSpPr>
        <p:spPr>
          <a:xfrm>
            <a:off x="5735960" y="1428289"/>
            <a:ext cx="475252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540C1-1D82-4169-8A38-CD050667BD7B}"/>
              </a:ext>
            </a:extLst>
          </p:cNvPr>
          <p:cNvSpPr txBox="1"/>
          <p:nvPr/>
        </p:nvSpPr>
        <p:spPr>
          <a:xfrm>
            <a:off x="5701144" y="1428289"/>
            <a:ext cx="4752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시각화를 위해 </a:t>
            </a:r>
            <a:r>
              <a:rPr lang="ko-KR" altLang="en-US" dirty="0" err="1">
                <a:solidFill>
                  <a:srgbClr val="000000"/>
                </a:solidFill>
                <a:latin typeface="Helvetica Neue"/>
              </a:rPr>
              <a:t>히트맵을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과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1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사이로 정규화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166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4969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5.4.3</a:t>
            </a:r>
            <a:r>
              <a:rPr lang="ko-KR" altLang="en-US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클래스 활성화의 </a:t>
            </a:r>
            <a:r>
              <a:rPr lang="ko-KR" altLang="en-US" sz="3500" dirty="0" err="1">
                <a:latin typeface="Sandoll 고딕Neo2유니 06 Bd" pitchFamily="34" charset="-127"/>
                <a:ea typeface="Sandoll 고딕Neo2유니 06 Bd" pitchFamily="34" charset="-127"/>
              </a:rPr>
              <a:t>히트맵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 시각화하기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5B0E08-0830-4D6B-857A-C998BC183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365" y="1484784"/>
            <a:ext cx="822327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0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D8E50-DF15-4E92-B31D-41A28E47C579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5.1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신경망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4869-F3D0-4D7B-B65B-602F9397B3F1}"/>
              </a:ext>
            </a:extLst>
          </p:cNvPr>
          <p:cNvSpPr txBox="1"/>
          <p:nvPr/>
        </p:nvSpPr>
        <p:spPr>
          <a:xfrm>
            <a:off x="1035728" y="834501"/>
            <a:ext cx="10120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5.1.1 </a:t>
            </a:r>
            <a:r>
              <a:rPr lang="ko-KR" altLang="en-US" dirty="0"/>
              <a:t>합성 곱 연산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완전연결 층과 합성 곱 층 사이의 차이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Dense </a:t>
            </a:r>
            <a:r>
              <a:rPr lang="ko-KR" altLang="en-US" dirty="0"/>
              <a:t>층 </a:t>
            </a:r>
            <a:r>
              <a:rPr lang="en-US" altLang="ko-KR" dirty="0"/>
              <a:t>: </a:t>
            </a:r>
            <a:r>
              <a:rPr lang="ko-KR" altLang="en-US" dirty="0"/>
              <a:t>입력 특성 공간에 있는 전역 패턴을 학습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합성 곱 층 </a:t>
            </a:r>
            <a:r>
              <a:rPr lang="en-US" altLang="ko-KR" dirty="0"/>
              <a:t>: </a:t>
            </a:r>
            <a:r>
              <a:rPr lang="ko-KR" altLang="en-US" dirty="0"/>
              <a:t>지역 패턴을 학습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컨브넷의</a:t>
            </a:r>
            <a:r>
              <a:rPr lang="ko-KR" altLang="en-US" dirty="0"/>
              <a:t> 성질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학습된 패턴은 평행 이동 불변성을 가짐</a:t>
            </a:r>
            <a:endParaRPr lang="en-US" altLang="ko-KR" dirty="0"/>
          </a:p>
          <a:p>
            <a:r>
              <a:rPr lang="en-US" altLang="ko-KR" dirty="0"/>
              <a:t>          =&gt; </a:t>
            </a:r>
            <a:r>
              <a:rPr lang="ko-KR" altLang="en-US" dirty="0"/>
              <a:t>적은 수의 훈련 샘플을 사용해서 일반화 능력을 가진 표현을 학습 가능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2.  </a:t>
            </a:r>
            <a:r>
              <a:rPr lang="ko-KR" altLang="en-US" dirty="0" err="1"/>
              <a:t>컨브넷은</a:t>
            </a:r>
            <a:r>
              <a:rPr lang="ko-KR" altLang="en-US" dirty="0"/>
              <a:t> 패턴의 공간적 계층 구조 학습이 가능함</a:t>
            </a:r>
            <a:endParaRPr lang="en-US" altLang="ko-KR" dirty="0"/>
          </a:p>
          <a:p>
            <a:r>
              <a:rPr lang="en-US" altLang="ko-KR" dirty="0"/>
              <a:t>          =&gt; </a:t>
            </a:r>
            <a:r>
              <a:rPr lang="ko-KR" altLang="en-US" dirty="0"/>
              <a:t>매우 복잡하고 추상적인 시각적 개념을 효과적으로 학습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51107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1847528" y="476672"/>
            <a:ext cx="84969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5.4.3</a:t>
            </a:r>
            <a:r>
              <a:rPr lang="ko-KR" altLang="en-US" sz="3500" dirty="0">
                <a:solidFill>
                  <a:srgbClr val="4481EB"/>
                </a:solidFill>
                <a:latin typeface="Sandoll 고딕Neo2유니 06 Bd" pitchFamily="34" charset="-127"/>
                <a:ea typeface="Sandoll 고딕Neo2유니 06 Bd" pitchFamily="34" charset="-127"/>
              </a:rPr>
              <a:t> 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클래스 활성화의 </a:t>
            </a:r>
            <a:r>
              <a:rPr lang="ko-KR" altLang="en-US" sz="3500" dirty="0" err="1">
                <a:latin typeface="Sandoll 고딕Neo2유니 06 Bd" pitchFamily="34" charset="-127"/>
                <a:ea typeface="Sandoll 고딕Neo2유니 06 Bd" pitchFamily="34" charset="-127"/>
              </a:rPr>
              <a:t>히트맵</a:t>
            </a:r>
            <a:r>
              <a:rPr lang="ko-KR" altLang="en-US" sz="3500" dirty="0">
                <a:latin typeface="Sandoll 고딕Neo2유니 06 Bd" pitchFamily="34" charset="-127"/>
                <a:ea typeface="Sandoll 고딕Neo2유니 06 Bd" pitchFamily="34" charset="-127"/>
              </a:rPr>
              <a:t> 시각화하기</a:t>
            </a:r>
          </a:p>
        </p:txBody>
      </p:sp>
      <p:pic>
        <p:nvPicPr>
          <p:cNvPr id="18434" name="Picture 2" descr="elephant cam">
            <a:extLst>
              <a:ext uri="{FF2B5EF4-FFF2-40B4-BE49-F238E27FC236}">
                <a16:creationId xmlns:a16="http://schemas.microsoft.com/office/drawing/2014/main" id="{A3130415-9235-470B-BE4F-7D0B259E4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1997331"/>
            <a:ext cx="5489231" cy="366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68675-9FBF-483A-BA69-2B968B152B7D}"/>
              </a:ext>
            </a:extLst>
          </p:cNvPr>
          <p:cNvSpPr txBox="1"/>
          <p:nvPr/>
        </p:nvSpPr>
        <p:spPr>
          <a:xfrm>
            <a:off x="1974921" y="1088815"/>
            <a:ext cx="847977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1000" dirty="0">
              <a:solidFill>
                <a:srgbClr val="000000"/>
              </a:solidFill>
              <a:latin typeface="+mj-lt"/>
            </a:endParaRPr>
          </a:p>
          <a:p>
            <a:pPr algn="just"/>
            <a:r>
              <a:rPr lang="ko-KR" altLang="en-US" dirty="0">
                <a:solidFill>
                  <a:srgbClr val="000000"/>
                </a:solidFill>
                <a:latin typeface="+mj-lt"/>
              </a:rPr>
              <a:t>강하게 활성화된 코끼리 새끼의 귀</a:t>
            </a:r>
            <a:endParaRPr lang="en-US" altLang="ko-KR" dirty="0">
              <a:solidFill>
                <a:srgbClr val="000000"/>
              </a:solidFill>
              <a:latin typeface="+mj-lt"/>
            </a:endParaRPr>
          </a:p>
          <a:p>
            <a:pPr algn="just"/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→ 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네트워크가 아프리카 코끼리와 인도 코끼리의 차이를 구분하는 방법</a:t>
            </a:r>
            <a:endParaRPr lang="en-US" altLang="ko-KR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B6768-6B0B-4130-BD12-E02EC6A2D09F}"/>
              </a:ext>
            </a:extLst>
          </p:cNvPr>
          <p:cNvSpPr txBox="1"/>
          <p:nvPr/>
        </p:nvSpPr>
        <p:spPr>
          <a:xfrm>
            <a:off x="2063552" y="5769186"/>
            <a:ext cx="7254552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j-lt"/>
              </a:rPr>
              <a:t> 왜 네트워크가 이 이미지에 아프리카 코끼리가 있다고 생각하는가</a:t>
            </a:r>
            <a:r>
              <a:rPr lang="en-US" altLang="ko-KR" sz="1600" dirty="0">
                <a:solidFill>
                  <a:srgbClr val="000000"/>
                </a:solidFill>
                <a:latin typeface="+mj-lt"/>
              </a:rPr>
              <a:t>?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+mj-lt"/>
              </a:rPr>
              <a:t> 아프리카 코끼리가 사진 어디에 있는가</a:t>
            </a:r>
            <a:r>
              <a:rPr lang="en-US" altLang="ko-KR" sz="1600" dirty="0">
                <a:solidFill>
                  <a:srgbClr val="0000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7271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3552" y="2316633"/>
            <a:ext cx="78488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100" dirty="0">
                <a:latin typeface="Sandoll 고딕Neo2유니 06 Bd" pitchFamily="34" charset="-127"/>
                <a:ea typeface="Sandoll 고딕Neo2유니 06 Bd" pitchFamily="34" charset="-127"/>
              </a:rPr>
              <a:t>6</a:t>
            </a:r>
            <a:r>
              <a:rPr lang="ko-KR" altLang="en-US" sz="8100" dirty="0">
                <a:latin typeface="Sandoll 고딕Neo2유니 06 Bd" pitchFamily="34" charset="-127"/>
                <a:ea typeface="Sandoll 고딕Neo2유니 06 Bd" pitchFamily="34" charset="-127"/>
              </a:rPr>
              <a:t>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69586" y="3586514"/>
            <a:ext cx="7636804" cy="634574"/>
          </a:xfrm>
          <a:prstGeom prst="rect">
            <a:avLst/>
          </a:prstGeom>
          <a:solidFill>
            <a:srgbClr val="103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andoll 고딕Neo1유니코드 03 Lt" pitchFamily="34" charset="-127"/>
                <a:ea typeface="Sandoll 고딕Neo1유니코드 03 Lt" pitchFamily="34" charset="-127"/>
              </a:rPr>
              <a:t>텍스트와 시퀀스를 위한 </a:t>
            </a:r>
            <a:r>
              <a:rPr lang="ko-KR" altLang="en-US" dirty="0" err="1">
                <a:latin typeface="Sandoll 고딕Neo1유니코드 03 Lt" pitchFamily="34" charset="-127"/>
                <a:ea typeface="Sandoll 고딕Neo1유니코드 03 Lt" pitchFamily="34" charset="-127"/>
              </a:rPr>
              <a:t>딥러닝</a:t>
            </a:r>
            <a:endParaRPr lang="ko-KR" altLang="en-US" dirty="0">
              <a:latin typeface="Sandoll 고딕Neo1유니코드 03 Lt" pitchFamily="34" charset="-127"/>
              <a:ea typeface="Sandoll 고딕Neo1유니코드 03 L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2494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개체 2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92" imgH="591" progId="TCLayout.ActiveDocument.1">
                  <p:embed/>
                </p:oleObj>
              </mc:Choice>
              <mc:Fallback>
                <p:oleObj name="think-cell Slide" r:id="rId14" imgW="592" imgH="591" progId="TCLayout.ActiveDocument.1">
                  <p:embed/>
                  <p:pic>
                    <p:nvPicPr>
                      <p:cNvPr id="23" name="개체 22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2186639" y="188641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Sandoll 고딕Neo2유니 06 Bd" pitchFamily="34" charset="-127"/>
                <a:ea typeface="Sandoll 고딕Neo2유니 06 Bd" pitchFamily="34" charset="-127"/>
              </a:rPr>
              <a:t>CONTENTS</a:t>
            </a:r>
            <a:endParaRPr lang="ko-KR" altLang="en-US" sz="4800" dirty="0">
              <a:latin typeface="Sandoll 고딕Neo2유니 06 Bd" pitchFamily="34" charset="-127"/>
              <a:ea typeface="Sandoll 고딕Neo2유니 06 Bd" pitchFamily="34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519389" y="1484785"/>
            <a:ext cx="5944762" cy="1126145"/>
            <a:chOff x="-4611" y="1484784"/>
            <a:chExt cx="5944762" cy="1126145"/>
          </a:xfrm>
        </p:grpSpPr>
        <p:grpSp>
          <p:nvGrpSpPr>
            <p:cNvPr id="21" name="그룹 20"/>
            <p:cNvGrpSpPr/>
            <p:nvPr>
              <p:custDataLst>
                <p:tags r:id="rId12"/>
              </p:custDataLst>
            </p:nvPr>
          </p:nvGrpSpPr>
          <p:grpSpPr>
            <a:xfrm>
              <a:off x="-4611" y="1484784"/>
              <a:ext cx="5944762" cy="1126145"/>
              <a:chOff x="689673" y="2889348"/>
              <a:chExt cx="6052954" cy="588409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89673" y="2890614"/>
                <a:ext cx="702978" cy="487601"/>
              </a:xfrm>
              <a:prstGeom prst="rect">
                <a:avLst/>
              </a:prstGeom>
              <a:solidFill>
                <a:srgbClr val="4481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andoll 고딕Neo1유니코드 03 Lt" pitchFamily="34" charset="-127"/>
                  <a:ea typeface="Sandoll 고딕Neo1유니코드 03 Lt" pitchFamily="34" charset="-127"/>
                </a:endParaRPr>
              </a:p>
            </p:txBody>
          </p:sp>
          <p:sp>
            <p:nvSpPr>
              <p:cNvPr id="13" name="평행 사변형 12"/>
              <p:cNvSpPr/>
              <p:nvPr/>
            </p:nvSpPr>
            <p:spPr>
              <a:xfrm rot="5400000">
                <a:off x="1458776" y="2818574"/>
                <a:ext cx="585241" cy="726789"/>
              </a:xfrm>
              <a:prstGeom prst="parallelogram">
                <a:avLst/>
              </a:prstGeom>
              <a:solidFill>
                <a:srgbClr val="246A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오각형 16"/>
              <p:cNvSpPr/>
              <p:nvPr/>
            </p:nvSpPr>
            <p:spPr>
              <a:xfrm>
                <a:off x="2103963" y="2986818"/>
                <a:ext cx="4638664" cy="490939"/>
              </a:xfrm>
              <a:prstGeom prst="homePlate">
                <a:avLst/>
              </a:prstGeom>
              <a:solidFill>
                <a:srgbClr val="4481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602882" y="1953812"/>
              <a:ext cx="2969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6.1 </a:t>
              </a:r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텍스트 데이터 다루기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19390" y="2767722"/>
            <a:ext cx="6304803" cy="1021318"/>
            <a:chOff x="-4611" y="2626123"/>
            <a:chExt cx="6304803" cy="1021318"/>
          </a:xfrm>
        </p:grpSpPr>
        <p:grpSp>
          <p:nvGrpSpPr>
            <p:cNvPr id="25" name="그룹 24"/>
            <p:cNvGrpSpPr/>
            <p:nvPr>
              <p:custDataLst>
                <p:tags r:id="rId8"/>
              </p:custDataLst>
            </p:nvPr>
          </p:nvGrpSpPr>
          <p:grpSpPr>
            <a:xfrm>
              <a:off x="-4611" y="2626123"/>
              <a:ext cx="6304803" cy="1021318"/>
              <a:chOff x="675166" y="3737816"/>
              <a:chExt cx="6304803" cy="576508"/>
            </a:xfrm>
          </p:grpSpPr>
          <p:sp>
            <p:nvSpPr>
              <p:cNvPr id="10" name="직사각형 9"/>
              <p:cNvSpPr/>
              <p:nvPr>
                <p:custDataLst>
                  <p:tags r:id="rId9"/>
                </p:custDataLst>
              </p:nvPr>
            </p:nvSpPr>
            <p:spPr>
              <a:xfrm>
                <a:off x="675166" y="3737942"/>
                <a:ext cx="731162" cy="487601"/>
              </a:xfrm>
              <a:prstGeom prst="rect">
                <a:avLst/>
              </a:prstGeom>
              <a:solidFill>
                <a:srgbClr val="04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andoll 고딕Neo1유니코드 03 Lt" pitchFamily="34" charset="-127"/>
                  <a:ea typeface="Sandoll 고딕Neo1유니코드 03 Lt" pitchFamily="34" charset="-127"/>
                </a:endParaRPr>
              </a:p>
            </p:txBody>
          </p:sp>
          <p:sp>
            <p:nvSpPr>
              <p:cNvPr id="14" name="평행 사변형 13"/>
              <p:cNvSpPr/>
              <p:nvPr>
                <p:custDataLst>
                  <p:tags r:id="rId10"/>
                </p:custDataLst>
              </p:nvPr>
            </p:nvSpPr>
            <p:spPr>
              <a:xfrm rot="5400000">
                <a:off x="1438238" y="3701571"/>
                <a:ext cx="576508" cy="648997"/>
              </a:xfrm>
              <a:prstGeom prst="parallelogram">
                <a:avLst/>
              </a:prstGeom>
              <a:solidFill>
                <a:srgbClr val="01AC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오각형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2038237" y="3834206"/>
                <a:ext cx="4941732" cy="480118"/>
              </a:xfrm>
              <a:prstGeom prst="homePlate">
                <a:avLst/>
              </a:prstGeom>
              <a:solidFill>
                <a:srgbClr val="04B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586136" y="3037496"/>
              <a:ext cx="2913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6.2 </a:t>
              </a:r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순환 신경망 이해하기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524002" y="3908210"/>
            <a:ext cx="6660231" cy="1032959"/>
            <a:chOff x="1" y="3694611"/>
            <a:chExt cx="6660231" cy="1032959"/>
          </a:xfrm>
        </p:grpSpPr>
        <p:grpSp>
          <p:nvGrpSpPr>
            <p:cNvPr id="24" name="그룹 23"/>
            <p:cNvGrpSpPr/>
            <p:nvPr>
              <p:custDataLst>
                <p:tags r:id="rId4"/>
              </p:custDataLst>
            </p:nvPr>
          </p:nvGrpSpPr>
          <p:grpSpPr>
            <a:xfrm>
              <a:off x="1" y="3694611"/>
              <a:ext cx="6660231" cy="1032959"/>
              <a:chOff x="675165" y="4590792"/>
              <a:chExt cx="6660231" cy="583078"/>
            </a:xfrm>
          </p:grpSpPr>
          <p:sp>
            <p:nvSpPr>
              <p:cNvPr id="11" name="직사각형 10"/>
              <p:cNvSpPr/>
              <p:nvPr>
                <p:custDataLst>
                  <p:tags r:id="rId5"/>
                </p:custDataLst>
              </p:nvPr>
            </p:nvSpPr>
            <p:spPr>
              <a:xfrm>
                <a:off x="675165" y="4591804"/>
                <a:ext cx="730657" cy="487601"/>
              </a:xfrm>
              <a:prstGeom prst="rect">
                <a:avLst/>
              </a:prstGeom>
              <a:solidFill>
                <a:srgbClr val="103E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andoll 고딕Neo1유니코드 03 Lt" pitchFamily="34" charset="-127"/>
                  <a:ea typeface="Sandoll 고딕Neo1유니코드 03 Lt" pitchFamily="34" charset="-127"/>
                </a:endParaRPr>
              </a:p>
            </p:txBody>
          </p:sp>
          <p:sp>
            <p:nvSpPr>
              <p:cNvPr id="15" name="평행 사변형 14"/>
              <p:cNvSpPr/>
              <p:nvPr>
                <p:custDataLst>
                  <p:tags r:id="rId6"/>
                </p:custDataLst>
              </p:nvPr>
            </p:nvSpPr>
            <p:spPr>
              <a:xfrm rot="5400000">
                <a:off x="1436605" y="4557832"/>
                <a:ext cx="583078" cy="648997"/>
              </a:xfrm>
              <a:prstGeom prst="parallelogram">
                <a:avLst/>
              </a:prstGeom>
              <a:solidFill>
                <a:srgbClr val="0C2E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오각형 18"/>
              <p:cNvSpPr/>
              <p:nvPr>
                <p:custDataLst>
                  <p:tags r:id="rId7"/>
                </p:custDataLst>
              </p:nvPr>
            </p:nvSpPr>
            <p:spPr>
              <a:xfrm>
                <a:off x="2051478" y="4686109"/>
                <a:ext cx="5283918" cy="487705"/>
              </a:xfrm>
              <a:prstGeom prst="homePlate">
                <a:avLst/>
              </a:prstGeom>
              <a:solidFill>
                <a:srgbClr val="103E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585257" y="4131018"/>
              <a:ext cx="3346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6.3 </a:t>
              </a:r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순환 신경망의 고급 사용법</a:t>
              </a:r>
              <a:endParaRPr lang="en-US" altLang="ko-KR" dirty="0">
                <a:solidFill>
                  <a:schemeClr val="bg1"/>
                </a:solidFill>
                <a:latin typeface="Sandoll 고딕Neo1유니코드 03 Lt" pitchFamily="34" charset="-127"/>
                <a:ea typeface="Sandoll 고딕Neo1유니코드 03 Lt" pitchFamily="34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524000" y="5120266"/>
            <a:ext cx="7092280" cy="1045039"/>
            <a:chOff x="0" y="4834662"/>
            <a:chExt cx="7092280" cy="1045039"/>
          </a:xfrm>
        </p:grpSpPr>
        <p:grpSp>
          <p:nvGrpSpPr>
            <p:cNvPr id="22" name="그룹 21"/>
            <p:cNvGrpSpPr/>
            <p:nvPr>
              <p:custDataLst>
                <p:tags r:id="rId3"/>
              </p:custDataLst>
            </p:nvPr>
          </p:nvGrpSpPr>
          <p:grpSpPr>
            <a:xfrm>
              <a:off x="0" y="4834662"/>
              <a:ext cx="7092280" cy="1045039"/>
              <a:chOff x="675164" y="5523581"/>
              <a:chExt cx="7092280" cy="589897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675164" y="5527908"/>
                <a:ext cx="731163" cy="48760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andoll 고딕Neo1유니코드 03 Lt" pitchFamily="34" charset="-127"/>
                  <a:ea typeface="Sandoll 고딕Neo1유니코드 03 Lt" pitchFamily="34" charset="-127"/>
                </a:endParaRPr>
              </a:p>
            </p:txBody>
          </p:sp>
          <p:sp>
            <p:nvSpPr>
              <p:cNvPr id="16" name="평행 사변형 15"/>
              <p:cNvSpPr/>
              <p:nvPr/>
            </p:nvSpPr>
            <p:spPr>
              <a:xfrm rot="5400000">
                <a:off x="1434852" y="5494031"/>
                <a:ext cx="589897" cy="648997"/>
              </a:xfrm>
              <a:prstGeom prst="parallelogram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" name="오각형 19"/>
              <p:cNvSpPr/>
              <p:nvPr/>
            </p:nvSpPr>
            <p:spPr>
              <a:xfrm>
                <a:off x="2050749" y="5613711"/>
                <a:ext cx="5716695" cy="497866"/>
              </a:xfrm>
              <a:prstGeom prst="homePlat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584378" y="5224540"/>
              <a:ext cx="363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6.4 </a:t>
              </a:r>
              <a:r>
                <a:rPr lang="ko-KR" altLang="en-US" dirty="0" err="1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컨브넷을</a:t>
              </a:r>
              <a:r>
                <a:rPr lang="ko-KR" altLang="en-US" dirty="0">
                  <a:solidFill>
                    <a:schemeClr val="bg1"/>
                  </a:solidFill>
                  <a:latin typeface="Sandoll 고딕Neo1유니코드 03 Lt" pitchFamily="34" charset="-127"/>
                  <a:ea typeface="Sandoll 고딕Neo1유니코드 03 Lt" pitchFamily="34" charset="-127"/>
                </a:rPr>
                <a:t> 사용한 시퀀스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058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31504" y="2852936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6.1 </a:t>
            </a:r>
            <a:r>
              <a:rPr lang="ko-KR" altLang="en-US" sz="4000" b="1" dirty="0"/>
              <a:t>텍스트 데이터 다루기</a:t>
            </a:r>
          </a:p>
        </p:txBody>
      </p:sp>
    </p:spTree>
    <p:extLst>
      <p:ext uri="{BB962C8B-B14F-4D97-AF65-F5344CB8AC3E}">
        <p14:creationId xmlns:p14="http://schemas.microsoft.com/office/powerpoint/2010/main" val="38524456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7528" y="404665"/>
            <a:ext cx="8568952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B0F0"/>
                </a:solidFill>
              </a:rPr>
              <a:t>텍스트 데이터 </a:t>
            </a:r>
            <a:endParaRPr lang="en-US" altLang="ko-KR" sz="2200" dirty="0">
              <a:solidFill>
                <a:srgbClr val="00B0F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단어의 시퀀스나 문자의 시퀀스로 이해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문서 분류</a:t>
            </a:r>
            <a:r>
              <a:rPr lang="en-US" altLang="ko-KR" dirty="0"/>
              <a:t>, </a:t>
            </a:r>
            <a:r>
              <a:rPr lang="ko-KR" altLang="en-US" dirty="0"/>
              <a:t>감성 분석</a:t>
            </a:r>
            <a:r>
              <a:rPr lang="en-US" altLang="ko-KR" dirty="0"/>
              <a:t>, </a:t>
            </a:r>
            <a:r>
              <a:rPr lang="ko-KR" altLang="en-US" dirty="0"/>
              <a:t>저자 식별</a:t>
            </a:r>
            <a:r>
              <a:rPr lang="en-US" altLang="ko-KR" dirty="0"/>
              <a:t>, </a:t>
            </a:r>
            <a:r>
              <a:rPr lang="ko-KR" altLang="en-US" dirty="0"/>
              <a:t>질문 응답 등의 어플리케이션에 적합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2200" dirty="0">
                <a:solidFill>
                  <a:srgbClr val="00B0F0"/>
                </a:solidFill>
              </a:rPr>
              <a:t>텍스트 </a:t>
            </a:r>
            <a:r>
              <a:rPr lang="ko-KR" altLang="en-US" sz="2200" dirty="0" err="1">
                <a:solidFill>
                  <a:srgbClr val="00B0F0"/>
                </a:solidFill>
              </a:rPr>
              <a:t>벡터화</a:t>
            </a:r>
            <a:endParaRPr lang="en-US" altLang="ko-KR" sz="2200" dirty="0">
              <a:solidFill>
                <a:srgbClr val="00B0F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입력 데이터로 텍스트 원본을 사용하지 못하기 때문에 </a:t>
            </a:r>
            <a:r>
              <a:rPr lang="ko-KR" altLang="en-US" dirty="0" err="1"/>
              <a:t>수치형</a:t>
            </a:r>
            <a:r>
              <a:rPr lang="ko-KR" altLang="en-US" dirty="0"/>
              <a:t> </a:t>
            </a:r>
            <a:r>
              <a:rPr lang="ko-KR" altLang="en-US" dirty="0" err="1"/>
              <a:t>텐서로</a:t>
            </a:r>
            <a:r>
              <a:rPr lang="ko-KR" altLang="en-US" dirty="0"/>
              <a:t> 변환 필요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텍스트를 단어나 문자로 나누고 하나의 벡터로 변환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텍스트를 나누는 </a:t>
            </a:r>
            <a:r>
              <a:rPr lang="ko-KR" altLang="en-US" dirty="0" err="1"/>
              <a:t>이런단위는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B0F0"/>
                </a:solidFill>
              </a:rPr>
              <a:t>토큰</a:t>
            </a:r>
            <a:r>
              <a:rPr lang="ko-KR" altLang="en-US" dirty="0"/>
              <a:t>이라 하고</a:t>
            </a:r>
            <a:r>
              <a:rPr lang="en-US" altLang="ko-KR" dirty="0"/>
              <a:t>, </a:t>
            </a:r>
            <a:r>
              <a:rPr lang="ko-KR" altLang="en-US" dirty="0"/>
              <a:t>이러한 나누는 작업은 </a:t>
            </a:r>
            <a:r>
              <a:rPr lang="ko-KR" altLang="en-US" dirty="0" err="1">
                <a:solidFill>
                  <a:srgbClr val="00B0F0"/>
                </a:solidFill>
              </a:rPr>
              <a:t>토큰화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텍스트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“The cat sat on the mat.”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토큰</a:t>
            </a:r>
            <a:endParaRPr lang="en-US" altLang="ko-KR" sz="1600" dirty="0"/>
          </a:p>
          <a:p>
            <a:pPr algn="ctr"/>
            <a:r>
              <a:rPr lang="en-US" altLang="ko-KR" dirty="0"/>
              <a:t>“the”, ”cat”, “sat”, “on”, “the”, “mat”, “.”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토큰의 벡터 </a:t>
            </a:r>
            <a:r>
              <a:rPr lang="ko-KR" altLang="en-US" sz="1600" dirty="0" err="1"/>
              <a:t>인코딩</a:t>
            </a:r>
            <a:endParaRPr lang="en-US" altLang="ko-KR" sz="1600" dirty="0"/>
          </a:p>
          <a:p>
            <a:pPr algn="ctr"/>
            <a:r>
              <a:rPr lang="en-US" altLang="ko-KR" sz="1600" dirty="0"/>
              <a:t>0.0  0.0  0.4  0.0  0.0  1.0  0.0</a:t>
            </a:r>
          </a:p>
          <a:p>
            <a:pPr algn="ctr"/>
            <a:r>
              <a:rPr lang="en-US" altLang="ko-KR" sz="1600" dirty="0"/>
              <a:t>0.5  1.0  0.5  0.2  0.5  0.5  0.0</a:t>
            </a:r>
          </a:p>
          <a:p>
            <a:pPr algn="ctr"/>
            <a:r>
              <a:rPr lang="en-US" altLang="ko-KR" sz="1600" dirty="0"/>
              <a:t>1.0  0.2  1.0  1.0  1.0  0.0  0.0</a:t>
            </a:r>
          </a:p>
          <a:p>
            <a:pPr algn="ctr"/>
            <a:endParaRPr lang="en-US" altLang="ko-KR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6168008" y="4149080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6168008" y="4941168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99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5520" y="332657"/>
            <a:ext cx="8496944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B0F0"/>
                </a:solidFill>
              </a:rPr>
              <a:t>단어와 문자의 원</a:t>
            </a:r>
            <a:r>
              <a:rPr lang="en-US" altLang="ko-KR" sz="2200" dirty="0">
                <a:solidFill>
                  <a:srgbClr val="00B0F0"/>
                </a:solidFill>
              </a:rPr>
              <a:t>-</a:t>
            </a:r>
            <a:r>
              <a:rPr lang="ko-KR" altLang="en-US" sz="2200" dirty="0" err="1">
                <a:solidFill>
                  <a:srgbClr val="00B0F0"/>
                </a:solidFill>
              </a:rPr>
              <a:t>핫</a:t>
            </a:r>
            <a:r>
              <a:rPr lang="ko-KR" altLang="en-US" sz="2200" dirty="0">
                <a:solidFill>
                  <a:srgbClr val="00B0F0"/>
                </a:solidFill>
              </a:rPr>
              <a:t> </a:t>
            </a:r>
            <a:r>
              <a:rPr lang="ko-KR" altLang="en-US" sz="2200" dirty="0" err="1">
                <a:solidFill>
                  <a:srgbClr val="00B0F0"/>
                </a:solidFill>
              </a:rPr>
              <a:t>인코딩</a:t>
            </a:r>
            <a:endParaRPr lang="en-US" altLang="ko-KR" sz="2200" dirty="0">
              <a:solidFill>
                <a:srgbClr val="00B0F0"/>
              </a:solidFill>
            </a:endParaRPr>
          </a:p>
          <a:p>
            <a:endParaRPr lang="en-US" altLang="ko-KR" sz="2200" dirty="0">
              <a:solidFill>
                <a:srgbClr val="00B0F0"/>
              </a:solidFill>
            </a:endParaRPr>
          </a:p>
          <a:p>
            <a:r>
              <a:rPr lang="en-US" altLang="ko-KR" dirty="0"/>
              <a:t>-</a:t>
            </a:r>
            <a:r>
              <a:rPr lang="ko-KR" altLang="en-US" dirty="0" err="1"/>
              <a:t>케라스에서의</a:t>
            </a:r>
            <a:r>
              <a:rPr lang="ko-KR" altLang="en-US" dirty="0"/>
              <a:t> 텍스트데이터를 변환해주는 유틸리티를 사용</a:t>
            </a:r>
            <a:endParaRPr lang="en-US" altLang="ko-KR" dirty="0"/>
          </a:p>
          <a:p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/>
              <a:t>from </a:t>
            </a:r>
            <a:r>
              <a:rPr lang="en-US" altLang="ko-KR" dirty="0" err="1"/>
              <a:t>keras.preprocessing.text</a:t>
            </a:r>
            <a:r>
              <a:rPr lang="en-US" altLang="ko-KR" dirty="0"/>
              <a:t> import Tokenizer</a:t>
            </a:r>
          </a:p>
          <a:p>
            <a:endParaRPr lang="en-US" altLang="ko-KR" dirty="0"/>
          </a:p>
          <a:p>
            <a:r>
              <a:rPr lang="en-US" altLang="ko-KR" dirty="0"/>
              <a:t>samples = [‘The cat sat on the mat.’ , ‘The dog ate my homework.’]</a:t>
            </a:r>
          </a:p>
          <a:p>
            <a:endParaRPr lang="en-US" altLang="ko-KR" dirty="0"/>
          </a:p>
          <a:p>
            <a:r>
              <a:rPr lang="en-US" altLang="ko-KR" dirty="0"/>
              <a:t>tokenizer = Tokenizer(</a:t>
            </a:r>
            <a:r>
              <a:rPr lang="en-US" altLang="ko-KR" dirty="0" err="1"/>
              <a:t>num_words</a:t>
            </a:r>
            <a:r>
              <a:rPr lang="en-US" altLang="ko-KR" dirty="0"/>
              <a:t> = 1000) </a:t>
            </a:r>
            <a:r>
              <a:rPr lang="en-US" altLang="ko-KR" dirty="0">
                <a:solidFill>
                  <a:srgbClr val="00B050"/>
                </a:solidFill>
              </a:rPr>
              <a:t>#1000</a:t>
            </a:r>
            <a:r>
              <a:rPr lang="ko-KR" altLang="en-US" dirty="0">
                <a:solidFill>
                  <a:srgbClr val="00B050"/>
                </a:solidFill>
              </a:rPr>
              <a:t>개의 </a:t>
            </a:r>
            <a:r>
              <a:rPr lang="ko-KR" altLang="en-US" dirty="0" err="1">
                <a:solidFill>
                  <a:srgbClr val="00B050"/>
                </a:solidFill>
              </a:rPr>
              <a:t>단어만선택하도록</a:t>
            </a:r>
            <a:r>
              <a:rPr lang="ko-KR" altLang="en-US" dirty="0">
                <a:solidFill>
                  <a:srgbClr val="00B050"/>
                </a:solidFill>
              </a:rPr>
              <a:t> 객체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/>
              <a:t>tokenizer.fit_on_texts</a:t>
            </a:r>
            <a:r>
              <a:rPr lang="en-US" altLang="ko-KR" dirty="0"/>
              <a:t>(samples)                 </a:t>
            </a:r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단어의 인덱스 구축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sequences = </a:t>
            </a:r>
            <a:r>
              <a:rPr lang="en-US" altLang="ko-KR" dirty="0" err="1"/>
              <a:t>tokenizer.texts_to_sequences</a:t>
            </a:r>
            <a:r>
              <a:rPr lang="en-US" altLang="ko-KR" dirty="0"/>
              <a:t>(samples) 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문자열</a:t>
            </a:r>
            <a:r>
              <a:rPr lang="en-US" altLang="ko-KR" dirty="0">
                <a:solidFill>
                  <a:srgbClr val="00B050"/>
                </a:solidFill>
              </a:rPr>
              <a:t>-&gt;</a:t>
            </a:r>
            <a:r>
              <a:rPr lang="ko-KR" altLang="en-US" dirty="0">
                <a:solidFill>
                  <a:srgbClr val="00B050"/>
                </a:solidFill>
              </a:rPr>
              <a:t>정수인덱스의 리스트로 변환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en-US" altLang="ko-KR" dirty="0" err="1"/>
              <a:t>one_hot_results</a:t>
            </a:r>
            <a:r>
              <a:rPr lang="en-US" altLang="ko-KR" dirty="0"/>
              <a:t> = </a:t>
            </a:r>
            <a:r>
              <a:rPr lang="en-US" altLang="ko-KR" dirty="0" err="1"/>
              <a:t>tokenizer.texts_to_matrix</a:t>
            </a:r>
            <a:r>
              <a:rPr lang="en-US" altLang="ko-KR" dirty="0"/>
              <a:t>(samples, mode=‘binary’)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직접 원</a:t>
            </a:r>
            <a:r>
              <a:rPr lang="en-US" altLang="ko-KR" dirty="0">
                <a:solidFill>
                  <a:srgbClr val="00B050"/>
                </a:solidFill>
              </a:rPr>
              <a:t>-</a:t>
            </a:r>
            <a:r>
              <a:rPr lang="ko-KR" altLang="en-US" dirty="0" err="1">
                <a:solidFill>
                  <a:srgbClr val="00B050"/>
                </a:solidFill>
              </a:rPr>
              <a:t>핫</a:t>
            </a:r>
            <a:r>
              <a:rPr lang="ko-KR" altLang="en-US" dirty="0">
                <a:solidFill>
                  <a:srgbClr val="00B050"/>
                </a:solidFill>
              </a:rPr>
              <a:t> 이진 벡터 표현을 얻을 수 있습니다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word_index</a:t>
            </a:r>
            <a:r>
              <a:rPr lang="en-US" altLang="ko-KR" dirty="0"/>
              <a:t> = </a:t>
            </a:r>
            <a:r>
              <a:rPr lang="en-US" altLang="ko-KR" dirty="0" err="1"/>
              <a:t>tokenizer.word_index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계산된 단어 인덱스를 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print(‘%s</a:t>
            </a:r>
            <a:r>
              <a:rPr lang="ko-KR" altLang="en-US" dirty="0"/>
              <a:t>개의 고유한 토큰을 찾았습니다</a:t>
            </a:r>
            <a:r>
              <a:rPr lang="en-US" altLang="ko-KR" dirty="0"/>
              <a:t>.’ % </a:t>
            </a:r>
            <a:r>
              <a:rPr lang="en-US" altLang="ko-KR" dirty="0" err="1"/>
              <a:t>len</a:t>
            </a:r>
            <a:r>
              <a:rPr lang="en-US" altLang="ko-KR" dirty="0"/>
              <a:t>(</a:t>
            </a:r>
            <a:r>
              <a:rPr lang="en-US" altLang="ko-KR" dirty="0" err="1"/>
              <a:t>word_index</a:t>
            </a:r>
            <a:r>
              <a:rPr lang="en-US" altLang="ko-KR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070193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3512" y="332656"/>
            <a:ext cx="878497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4BEFE"/>
                </a:solidFill>
              </a:rPr>
              <a:t>원</a:t>
            </a:r>
            <a:r>
              <a:rPr lang="en-US" altLang="ko-KR" sz="2200" dirty="0">
                <a:solidFill>
                  <a:srgbClr val="04BEFE"/>
                </a:solidFill>
              </a:rPr>
              <a:t>-</a:t>
            </a:r>
            <a:r>
              <a:rPr lang="ko-KR" altLang="en-US" sz="2200" dirty="0" err="1">
                <a:solidFill>
                  <a:srgbClr val="04BEFE"/>
                </a:solidFill>
              </a:rPr>
              <a:t>핫</a:t>
            </a:r>
            <a:r>
              <a:rPr lang="ko-KR" altLang="en-US" sz="2200" dirty="0">
                <a:solidFill>
                  <a:srgbClr val="04BEFE"/>
                </a:solidFill>
              </a:rPr>
              <a:t> </a:t>
            </a:r>
            <a:r>
              <a:rPr lang="ko-KR" altLang="en-US" sz="2200" dirty="0" err="1">
                <a:solidFill>
                  <a:srgbClr val="04BEFE"/>
                </a:solidFill>
              </a:rPr>
              <a:t>해싱</a:t>
            </a:r>
            <a:endParaRPr lang="en-US" altLang="ko-KR" sz="2200" dirty="0">
              <a:solidFill>
                <a:srgbClr val="04BEFE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어휘 사전에 고유한 </a:t>
            </a:r>
            <a:r>
              <a:rPr lang="ko-KR" altLang="en-US" dirty="0" err="1"/>
              <a:t>토큰수가</a:t>
            </a:r>
            <a:r>
              <a:rPr lang="ko-KR" altLang="en-US" dirty="0"/>
              <a:t> </a:t>
            </a:r>
            <a:r>
              <a:rPr lang="ko-KR" altLang="en-US" dirty="0" err="1"/>
              <a:t>너무커서</a:t>
            </a:r>
            <a:r>
              <a:rPr lang="ko-KR" altLang="en-US" dirty="0"/>
              <a:t> 모두 다루기 </a:t>
            </a:r>
            <a:r>
              <a:rPr lang="ko-KR" altLang="en-US" dirty="0" err="1"/>
              <a:t>어려울때</a:t>
            </a:r>
            <a:r>
              <a:rPr lang="ko-KR" altLang="en-US" dirty="0"/>
              <a:t> 사용하는 기법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samples = [‘The cat sat on the mat.’ , ‘The dog ate my homework.’]</a:t>
            </a:r>
          </a:p>
          <a:p>
            <a:endParaRPr lang="en-US" altLang="ko-KR" dirty="0"/>
          </a:p>
          <a:p>
            <a:r>
              <a:rPr lang="en-US" altLang="ko-KR" dirty="0" err="1"/>
              <a:t>dimensionaly</a:t>
            </a:r>
            <a:r>
              <a:rPr lang="en-US" altLang="ko-KR" dirty="0"/>
              <a:t> = 1000  </a:t>
            </a:r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단어를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크기가 </a:t>
            </a:r>
            <a:r>
              <a:rPr lang="en-US" altLang="ko-KR" dirty="0">
                <a:solidFill>
                  <a:srgbClr val="00B050"/>
                </a:solidFill>
              </a:rPr>
              <a:t>1000</a:t>
            </a:r>
            <a:r>
              <a:rPr lang="ko-KR" altLang="en-US" dirty="0">
                <a:solidFill>
                  <a:srgbClr val="00B050"/>
                </a:solidFill>
              </a:rPr>
              <a:t>인 벡터로 저장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/>
              <a:t>max_length</a:t>
            </a:r>
            <a:r>
              <a:rPr lang="en-US" altLang="ko-KR" dirty="0"/>
              <a:t> = 10</a:t>
            </a:r>
          </a:p>
          <a:p>
            <a:endParaRPr lang="en-US" altLang="ko-KR" dirty="0"/>
          </a:p>
          <a:p>
            <a:r>
              <a:rPr lang="en-US" altLang="ko-KR" dirty="0"/>
              <a:t>Results = </a:t>
            </a:r>
            <a:r>
              <a:rPr lang="en-US" altLang="ko-KR" dirty="0" err="1"/>
              <a:t>np.zeros</a:t>
            </a:r>
            <a:r>
              <a:rPr lang="en-US" altLang="ko-KR" dirty="0"/>
              <a:t>((</a:t>
            </a:r>
            <a:r>
              <a:rPr lang="en-US" altLang="ko-KR" dirty="0" err="1"/>
              <a:t>len</a:t>
            </a:r>
            <a:r>
              <a:rPr lang="en-US" altLang="ko-KR" dirty="0"/>
              <a:t>(samples), </a:t>
            </a:r>
            <a:r>
              <a:rPr lang="en-US" altLang="ko-KR" dirty="0" err="1"/>
              <a:t>max_length</a:t>
            </a:r>
            <a:r>
              <a:rPr lang="en-US" altLang="ko-KR" dirty="0"/>
              <a:t>, dimensionality))</a:t>
            </a:r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, samples in enumerate(samples):</a:t>
            </a:r>
          </a:p>
          <a:p>
            <a:r>
              <a:rPr lang="en-US" altLang="ko-KR" dirty="0"/>
              <a:t>	for j, word in list(enumerate(</a:t>
            </a:r>
            <a:r>
              <a:rPr lang="en-US" altLang="ko-KR" dirty="0" err="1"/>
              <a:t>sample.split</a:t>
            </a:r>
            <a:r>
              <a:rPr lang="en-US" altLang="ko-KR" dirty="0"/>
              <a:t>()))[:</a:t>
            </a:r>
            <a:r>
              <a:rPr lang="en-US" altLang="ko-KR" dirty="0" err="1"/>
              <a:t>max_lenth</a:t>
            </a:r>
            <a:r>
              <a:rPr lang="en-US" altLang="ko-KR" dirty="0"/>
              <a:t>]:</a:t>
            </a:r>
          </a:p>
          <a:p>
            <a:r>
              <a:rPr lang="en-US" altLang="ko-KR" dirty="0"/>
              <a:t>		index = abs(hash(word)) % dimensionality </a:t>
            </a:r>
          </a:p>
          <a:p>
            <a:r>
              <a:rPr lang="en-US" altLang="ko-KR" dirty="0"/>
              <a:t>		</a:t>
            </a:r>
            <a:r>
              <a:rPr lang="en-US" altLang="ko-KR" dirty="0">
                <a:solidFill>
                  <a:srgbClr val="00B050"/>
                </a:solidFill>
              </a:rPr>
              <a:t>#</a:t>
            </a:r>
            <a:r>
              <a:rPr lang="ko-KR" altLang="en-US" dirty="0">
                <a:solidFill>
                  <a:srgbClr val="00B050"/>
                </a:solidFill>
              </a:rPr>
              <a:t>단어를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 err="1">
                <a:solidFill>
                  <a:srgbClr val="00B050"/>
                </a:solidFill>
              </a:rPr>
              <a:t>해싱하여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0</a:t>
            </a:r>
            <a:r>
              <a:rPr lang="ko-KR" altLang="en-US" dirty="0">
                <a:solidFill>
                  <a:srgbClr val="00B050"/>
                </a:solidFill>
              </a:rPr>
              <a:t>과 </a:t>
            </a:r>
            <a:r>
              <a:rPr lang="en-US" altLang="ko-KR" dirty="0">
                <a:solidFill>
                  <a:srgbClr val="00B050"/>
                </a:solidFill>
              </a:rPr>
              <a:t>1000 </a:t>
            </a:r>
            <a:r>
              <a:rPr lang="ko-KR" altLang="en-US" dirty="0">
                <a:solidFill>
                  <a:srgbClr val="00B050"/>
                </a:solidFill>
              </a:rPr>
              <a:t>사이의 </a:t>
            </a:r>
            <a:r>
              <a:rPr lang="ko-KR" altLang="en-US" dirty="0" err="1">
                <a:solidFill>
                  <a:srgbClr val="00B050"/>
                </a:solidFill>
              </a:rPr>
              <a:t>랜덤한</a:t>
            </a:r>
            <a:r>
              <a:rPr lang="ko-KR" altLang="en-US" dirty="0">
                <a:solidFill>
                  <a:srgbClr val="00B050"/>
                </a:solidFill>
              </a:rPr>
              <a:t> 정수 인덱스로변환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/>
              <a:t>		results[ </a:t>
            </a:r>
            <a:r>
              <a:rPr lang="en-US" altLang="ko-KR" dirty="0" err="1"/>
              <a:t>i</a:t>
            </a:r>
            <a:r>
              <a:rPr lang="en-US" altLang="ko-KR" dirty="0"/>
              <a:t>, j, index] = 1.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668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17" name="개체 1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31504" y="2852936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6.2 </a:t>
            </a:r>
            <a:r>
              <a:rPr lang="ko-KR" altLang="en-US" sz="4000" b="1" dirty="0"/>
              <a:t>순환 신경망 이해하기</a:t>
            </a:r>
          </a:p>
        </p:txBody>
      </p:sp>
    </p:spTree>
    <p:extLst>
      <p:ext uri="{BB962C8B-B14F-4D97-AF65-F5344CB8AC3E}">
        <p14:creationId xmlns:p14="http://schemas.microsoft.com/office/powerpoint/2010/main" val="9843551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20" y="188641"/>
            <a:ext cx="84249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B0F0"/>
                </a:solidFill>
              </a:rPr>
              <a:t>순환 신경망</a:t>
            </a:r>
            <a:r>
              <a:rPr lang="en-US" altLang="ko-KR" sz="2200" dirty="0">
                <a:solidFill>
                  <a:srgbClr val="00B0F0"/>
                </a:solidFill>
              </a:rPr>
              <a:t>(RNN)</a:t>
            </a:r>
            <a:r>
              <a:rPr lang="ko-KR" altLang="en-US" sz="2200" dirty="0">
                <a:solidFill>
                  <a:srgbClr val="00B0F0"/>
                </a:solidFill>
              </a:rPr>
              <a:t> </a:t>
            </a:r>
            <a:endParaRPr lang="en-US" altLang="ko-KR" sz="2200" dirty="0">
              <a:solidFill>
                <a:srgbClr val="00B0F0"/>
              </a:solidFill>
            </a:endParaRPr>
          </a:p>
          <a:p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시퀀스의 원소를 순회하면서 지금까지 처리한 정보를 </a:t>
            </a:r>
            <a:r>
              <a:rPr lang="ko-KR" altLang="en-US" dirty="0">
                <a:solidFill>
                  <a:srgbClr val="00B0F0"/>
                </a:solidFill>
              </a:rPr>
              <a:t>상태</a:t>
            </a:r>
            <a:r>
              <a:rPr lang="en-US" altLang="ko-KR" dirty="0">
                <a:solidFill>
                  <a:srgbClr val="00B0F0"/>
                </a:solidFill>
              </a:rPr>
              <a:t>(state)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저장한다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의사코드로</a:t>
            </a:r>
            <a:r>
              <a:rPr lang="ko-KR" altLang="en-US" dirty="0"/>
              <a:t> 표현한 </a:t>
            </a:r>
            <a:r>
              <a:rPr lang="en-US" altLang="ko-KR" dirty="0"/>
              <a:t>RNN</a:t>
            </a:r>
          </a:p>
          <a:p>
            <a:endParaRPr lang="en-US" altLang="ko-KR" dirty="0"/>
          </a:p>
          <a:p>
            <a:r>
              <a:rPr lang="en-US" altLang="ko-KR" dirty="0" err="1"/>
              <a:t>state_t</a:t>
            </a:r>
            <a:r>
              <a:rPr lang="en-US" altLang="ko-KR" dirty="0"/>
              <a:t> = 0                                 #</a:t>
            </a:r>
            <a:r>
              <a:rPr lang="ko-KR" altLang="en-US" dirty="0" err="1"/>
              <a:t>타임스텝</a:t>
            </a: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ko-KR" altLang="en-US" dirty="0"/>
              <a:t>의 상태입니다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for </a:t>
            </a:r>
            <a:r>
              <a:rPr lang="en-US" altLang="ko-KR" dirty="0" err="1"/>
              <a:t>input_t</a:t>
            </a:r>
            <a:r>
              <a:rPr lang="en-US" altLang="ko-KR" dirty="0"/>
              <a:t> in </a:t>
            </a:r>
            <a:r>
              <a:rPr lang="en-US" altLang="ko-KR" dirty="0" err="1"/>
              <a:t>input_sequence</a:t>
            </a:r>
            <a:r>
              <a:rPr lang="en-US" altLang="ko-KR" dirty="0"/>
              <a:t>:        #</a:t>
            </a:r>
            <a:r>
              <a:rPr lang="ko-KR" altLang="en-US" dirty="0"/>
              <a:t>시퀀스의 원소를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output_t</a:t>
            </a:r>
            <a:r>
              <a:rPr lang="en-US" altLang="ko-KR" dirty="0"/>
              <a:t> = f(</a:t>
            </a:r>
            <a:r>
              <a:rPr lang="en-US" altLang="ko-KR" dirty="0" err="1"/>
              <a:t>input_t</a:t>
            </a:r>
            <a:r>
              <a:rPr lang="en-US" altLang="ko-KR" dirty="0"/>
              <a:t>, </a:t>
            </a:r>
            <a:r>
              <a:rPr lang="en-US" altLang="ko-KR" dirty="0" err="1"/>
              <a:t>state_t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state_t</a:t>
            </a:r>
            <a:r>
              <a:rPr lang="en-US" altLang="ko-KR" dirty="0"/>
              <a:t> = </a:t>
            </a:r>
            <a:r>
              <a:rPr lang="en-US" altLang="ko-KR" dirty="0" err="1"/>
              <a:t>output_t</a:t>
            </a:r>
            <a:r>
              <a:rPr lang="en-US" altLang="ko-KR" dirty="0"/>
              <a:t>             #</a:t>
            </a:r>
            <a:r>
              <a:rPr lang="ko-KR" altLang="en-US" dirty="0"/>
              <a:t>출력은 다음 반복을 위한 </a:t>
            </a:r>
            <a:r>
              <a:rPr lang="ko-KR" altLang="en-US" dirty="0" err="1"/>
              <a:t>상태가된다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87888" y="4509120"/>
            <a:ext cx="1584176" cy="6480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V="1">
            <a:off x="5879976" y="3717032"/>
            <a:ext cx="0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4079776" y="4077072"/>
            <a:ext cx="18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079776" y="4077072"/>
            <a:ext cx="0" cy="75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079776" y="4833156"/>
            <a:ext cx="9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5" idx="2"/>
          </p:cNvCxnSpPr>
          <p:nvPr/>
        </p:nvCxnSpPr>
        <p:spPr>
          <a:xfrm flipV="1">
            <a:off x="5879976" y="5157192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88320" y="485696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순환연결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19936" y="332125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9936" y="602128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40289991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7528" y="260649"/>
            <a:ext cx="864096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B0F0"/>
                </a:solidFill>
              </a:rPr>
              <a:t>LSTM</a:t>
            </a:r>
            <a:r>
              <a:rPr lang="ko-KR" altLang="en-US" sz="2200" dirty="0">
                <a:solidFill>
                  <a:srgbClr val="00B0F0"/>
                </a:solidFill>
              </a:rPr>
              <a:t>과 </a:t>
            </a:r>
            <a:r>
              <a:rPr lang="en-US" altLang="ko-KR" sz="2200" dirty="0">
                <a:solidFill>
                  <a:srgbClr val="00B0F0"/>
                </a:solidFill>
              </a:rPr>
              <a:t>GRU </a:t>
            </a:r>
            <a:r>
              <a:rPr lang="ko-KR" altLang="en-US" sz="2200" dirty="0">
                <a:solidFill>
                  <a:srgbClr val="00B0F0"/>
                </a:solidFill>
              </a:rPr>
              <a:t>층 이해하기</a:t>
            </a:r>
            <a:endParaRPr lang="en-US" altLang="ko-KR" sz="2200" dirty="0">
              <a:solidFill>
                <a:srgbClr val="00B0F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RNN</a:t>
            </a:r>
            <a:r>
              <a:rPr lang="ko-KR" altLang="en-US" dirty="0"/>
              <a:t>은 이론적으로 시간 </a:t>
            </a:r>
            <a:r>
              <a:rPr lang="en-US" altLang="ko-KR" dirty="0"/>
              <a:t>t</a:t>
            </a:r>
            <a:r>
              <a:rPr lang="ko-KR" altLang="en-US" dirty="0"/>
              <a:t>에서 이전의 모든 </a:t>
            </a:r>
            <a:r>
              <a:rPr lang="ko-KR" altLang="en-US" dirty="0" err="1"/>
              <a:t>타임스텝의</a:t>
            </a:r>
            <a:r>
              <a:rPr lang="ko-KR" altLang="en-US" dirty="0"/>
              <a:t> 정보를 유지할 수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실제로는 긴 시간에 걸친 의존성은 학습할 수 없는 것이 문제다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</a:t>
            </a:r>
            <a:r>
              <a:rPr lang="ko-KR" altLang="en-US" dirty="0" err="1"/>
              <a:t>그래디언트</a:t>
            </a:r>
            <a:r>
              <a:rPr lang="ko-KR" altLang="en-US" dirty="0"/>
              <a:t> 소실 문제를 해결하기 위해 고안된 방법이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gru</a:t>
            </a:r>
            <a:r>
              <a:rPr lang="en-US" altLang="ko-KR" dirty="0"/>
              <a:t> </a:t>
            </a:r>
            <a:r>
              <a:rPr lang="ko-KR" altLang="en-US" dirty="0"/>
              <a:t>층이다</a:t>
            </a:r>
            <a:r>
              <a:rPr lang="en-US" altLang="ko-KR" dirty="0"/>
              <a:t>.</a:t>
            </a:r>
          </a:p>
          <a:p>
            <a:endParaRPr lang="en-US" altLang="ko-KR" sz="2200" dirty="0">
              <a:solidFill>
                <a:srgbClr val="00B0F0"/>
              </a:solidFill>
            </a:endParaRPr>
          </a:p>
          <a:p>
            <a:r>
              <a:rPr lang="ko-KR" altLang="en-US" sz="2200" dirty="0" err="1">
                <a:solidFill>
                  <a:srgbClr val="00B0F0"/>
                </a:solidFill>
              </a:rPr>
              <a:t>케라스에서</a:t>
            </a:r>
            <a:r>
              <a:rPr lang="ko-KR" altLang="en-US" sz="2200" dirty="0">
                <a:solidFill>
                  <a:srgbClr val="00B0F0"/>
                </a:solidFill>
              </a:rPr>
              <a:t> </a:t>
            </a:r>
            <a:r>
              <a:rPr lang="en-US" altLang="ko-KR" sz="2200" dirty="0">
                <a:solidFill>
                  <a:srgbClr val="00B0F0"/>
                </a:solidFill>
              </a:rPr>
              <a:t>LSTM </a:t>
            </a:r>
            <a:r>
              <a:rPr lang="ko-KR" altLang="en-US" sz="2200" dirty="0">
                <a:solidFill>
                  <a:srgbClr val="00B0F0"/>
                </a:solidFill>
              </a:rPr>
              <a:t>층 사용하기</a:t>
            </a:r>
            <a:endParaRPr lang="en-US" altLang="ko-KR" sz="2200" dirty="0">
              <a:solidFill>
                <a:srgbClr val="00B0F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import LSTM</a:t>
            </a:r>
          </a:p>
          <a:p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(Embedding(</a:t>
            </a:r>
            <a:r>
              <a:rPr lang="en-US" altLang="ko-KR" dirty="0" err="1"/>
              <a:t>max_features</a:t>
            </a:r>
            <a:r>
              <a:rPr lang="en-US" altLang="ko-KR" dirty="0"/>
              <a:t>, 32))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(LSTM(32))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(Dense(1, activation=‘sigmoid’))</a:t>
            </a:r>
          </a:p>
          <a:p>
            <a:endParaRPr lang="en-US" altLang="ko-KR" dirty="0"/>
          </a:p>
          <a:p>
            <a:r>
              <a:rPr lang="en-US" altLang="ko-KR" dirty="0" err="1"/>
              <a:t>Model.compile</a:t>
            </a:r>
            <a:r>
              <a:rPr lang="en-US" altLang="ko-KR" dirty="0"/>
              <a:t>(optimizer = ‘</a:t>
            </a:r>
            <a:r>
              <a:rPr lang="en-US" altLang="ko-KR" dirty="0" err="1"/>
              <a:t>rmsprop</a:t>
            </a:r>
            <a:r>
              <a:rPr lang="en-US" altLang="ko-KR" dirty="0"/>
              <a:t>’,</a:t>
            </a:r>
          </a:p>
          <a:p>
            <a:r>
              <a:rPr lang="en-US" altLang="ko-KR" dirty="0"/>
              <a:t>		loss = ‘</a:t>
            </a:r>
            <a:r>
              <a:rPr lang="en-US" altLang="ko-KR" dirty="0" err="1"/>
              <a:t>binary_crossentropy</a:t>
            </a:r>
            <a:r>
              <a:rPr lang="en-US" altLang="ko-KR" dirty="0"/>
              <a:t>’,</a:t>
            </a:r>
          </a:p>
          <a:p>
            <a:r>
              <a:rPr lang="en-US" altLang="ko-KR" dirty="0"/>
              <a:t>		metrics = [‘</a:t>
            </a:r>
            <a:r>
              <a:rPr lang="en-US" altLang="ko-KR" dirty="0" err="1"/>
              <a:t>acc</a:t>
            </a:r>
            <a:r>
              <a:rPr lang="en-US" altLang="ko-KR" dirty="0"/>
              <a:t>’])</a:t>
            </a:r>
          </a:p>
          <a:p>
            <a:r>
              <a:rPr lang="en-US" altLang="ko-KR" dirty="0"/>
              <a:t>history = </a:t>
            </a:r>
            <a:r>
              <a:rPr lang="en-US" altLang="ko-KR" dirty="0" err="1"/>
              <a:t>model.fit</a:t>
            </a:r>
            <a:r>
              <a:rPr lang="en-US" altLang="ko-KR" dirty="0"/>
              <a:t>(</a:t>
            </a:r>
            <a:r>
              <a:rPr lang="en-US" altLang="ko-KR" dirty="0" err="1"/>
              <a:t>input_train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en-US" altLang="ko-KR" dirty="0"/>
              <a:t>,	</a:t>
            </a:r>
          </a:p>
          <a:p>
            <a:r>
              <a:rPr lang="en-US" altLang="ko-KR" dirty="0"/>
              <a:t>			epochs = 10,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batch_size</a:t>
            </a:r>
            <a:r>
              <a:rPr lang="en-US" altLang="ko-KR" dirty="0"/>
              <a:t> = 128,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validation_split</a:t>
            </a:r>
            <a:r>
              <a:rPr lang="en-US" altLang="ko-KR" dirty="0"/>
              <a:t> = 0.2)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88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1C348-8A30-477C-82C2-6A21C0D33BE8}"/>
              </a:ext>
            </a:extLst>
          </p:cNvPr>
          <p:cNvSpPr txBox="1"/>
          <p:nvPr/>
        </p:nvSpPr>
        <p:spPr>
          <a:xfrm>
            <a:off x="1035728" y="1398143"/>
            <a:ext cx="101205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합성 곱 연산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특성 </a:t>
            </a:r>
            <a:r>
              <a:rPr lang="ko-KR" altLang="en-US" dirty="0" err="1"/>
              <a:t>맵에</a:t>
            </a:r>
            <a:r>
              <a:rPr lang="ko-KR" altLang="en-US" dirty="0"/>
              <a:t> 적용됨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입력 특성 </a:t>
            </a:r>
            <a:r>
              <a:rPr lang="ko-KR" altLang="en-US" dirty="0" err="1"/>
              <a:t>맵에서</a:t>
            </a:r>
            <a:r>
              <a:rPr lang="ko-KR" altLang="en-US" dirty="0"/>
              <a:t> 작은 패치 추출 후 모든 패치에 같은 변환 적용</a:t>
            </a:r>
            <a:endParaRPr lang="en-US" altLang="ko-KR" dirty="0"/>
          </a:p>
          <a:p>
            <a:r>
              <a:rPr lang="en-US" altLang="ko-KR" dirty="0"/>
              <a:t>     =&gt; </a:t>
            </a:r>
            <a:r>
              <a:rPr lang="ko-KR" altLang="en-US" dirty="0"/>
              <a:t>출력 특성 </a:t>
            </a:r>
            <a:r>
              <a:rPr lang="ko-KR" altLang="en-US" dirty="0" err="1"/>
              <a:t>맵을</a:t>
            </a:r>
            <a:r>
              <a:rPr lang="ko-KR" altLang="en-US" dirty="0"/>
              <a:t> 만듦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특성 맵</a:t>
            </a:r>
            <a:r>
              <a:rPr lang="en-US" altLang="ko-KR" dirty="0"/>
              <a:t> : 2</a:t>
            </a:r>
            <a:r>
              <a:rPr lang="ko-KR" altLang="en-US" dirty="0"/>
              <a:t>개의 공간 축과 깊이 축으로 구성된 </a:t>
            </a:r>
            <a:r>
              <a:rPr lang="en-US" altLang="ko-KR" dirty="0"/>
              <a:t>3D </a:t>
            </a:r>
            <a:r>
              <a:rPr lang="ko-KR" altLang="en-US" dirty="0" err="1"/>
              <a:t>텐서</a:t>
            </a:r>
            <a:endParaRPr lang="en-US" altLang="ko-KR" dirty="0"/>
          </a:p>
          <a:p>
            <a:r>
              <a:rPr lang="en-US" altLang="ko-KR" dirty="0"/>
              <a:t>                </a:t>
            </a:r>
            <a:r>
              <a:rPr lang="ko-KR" altLang="en-US" dirty="0"/>
              <a:t>합성 곱 층에서 사용하는 모델 파라미터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출력 특성 맵 </a:t>
            </a:r>
            <a:r>
              <a:rPr lang="en-US" altLang="ko-KR" dirty="0"/>
              <a:t>: </a:t>
            </a:r>
            <a:r>
              <a:rPr lang="ko-KR" altLang="en-US" dirty="0"/>
              <a:t>높이와 너비를 가진 </a:t>
            </a:r>
            <a:r>
              <a:rPr lang="en-US" altLang="ko-KR" dirty="0"/>
              <a:t>3D </a:t>
            </a:r>
            <a:r>
              <a:rPr lang="ko-KR" altLang="en-US" dirty="0" err="1"/>
              <a:t>텐서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출력 </a:t>
            </a:r>
            <a:r>
              <a:rPr lang="ko-KR" altLang="en-US" dirty="0" err="1"/>
              <a:t>텐서의</a:t>
            </a:r>
            <a:r>
              <a:rPr lang="ko-KR" altLang="en-US" dirty="0"/>
              <a:t> 깊이 </a:t>
            </a:r>
            <a:r>
              <a:rPr lang="en-US" altLang="ko-KR" dirty="0"/>
              <a:t>: </a:t>
            </a:r>
            <a:r>
              <a:rPr lang="ko-KR" altLang="en-US" dirty="0"/>
              <a:t>층의 매개변수로 결정됨 </a:t>
            </a:r>
            <a:r>
              <a:rPr lang="en-US" altLang="ko-KR" dirty="0"/>
              <a:t>-&gt; </a:t>
            </a:r>
            <a:r>
              <a:rPr lang="ko-KR" altLang="en-US" dirty="0"/>
              <a:t>상황에 따라 다름</a:t>
            </a:r>
            <a:endParaRPr lang="en-US" altLang="ko-KR" dirty="0"/>
          </a:p>
          <a:p>
            <a:r>
              <a:rPr lang="en-US" altLang="ko-KR" dirty="0"/>
              <a:t>    =&gt; </a:t>
            </a:r>
            <a:r>
              <a:rPr lang="ko-KR" altLang="en-US" dirty="0"/>
              <a:t>깊이 축의 채널 </a:t>
            </a:r>
            <a:r>
              <a:rPr lang="en-US" altLang="ko-KR" dirty="0"/>
              <a:t>: </a:t>
            </a:r>
            <a:r>
              <a:rPr lang="ko-KR" altLang="en-US" dirty="0"/>
              <a:t>특정 컬러가 아닌 필터를 의미함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필터 </a:t>
            </a:r>
            <a:r>
              <a:rPr lang="en-US" altLang="ko-KR" dirty="0"/>
              <a:t>: </a:t>
            </a:r>
            <a:r>
              <a:rPr lang="ko-KR" altLang="en-US" dirty="0"/>
              <a:t>입력 데이터의 어떤 특성을 인코딩함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1A791-F62A-41AF-93B8-A0A01FF73805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5.1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신경망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066C6F-10CF-4B79-B892-93F9B9FF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233" y="328474"/>
            <a:ext cx="3562905" cy="291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1544" y="548681"/>
            <a:ext cx="84249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00B0F0"/>
                </a:solidFill>
              </a:rPr>
              <a:t>정리</a:t>
            </a:r>
            <a:endParaRPr lang="en-US" altLang="ko-KR" sz="2500" dirty="0">
              <a:solidFill>
                <a:srgbClr val="00B0F0"/>
              </a:solidFill>
            </a:endParaRPr>
          </a:p>
          <a:p>
            <a:pPr algn="ctr"/>
            <a:endParaRPr lang="en-US" altLang="ko-KR" sz="2500" dirty="0">
              <a:solidFill>
                <a:srgbClr val="00B0F0"/>
              </a:solidFill>
            </a:endParaRPr>
          </a:p>
          <a:p>
            <a:r>
              <a:rPr lang="en-US" altLang="ko-KR" sz="2200" dirty="0"/>
              <a:t>-RNN</a:t>
            </a:r>
            <a:r>
              <a:rPr lang="ko-KR" altLang="en-US" sz="2200" dirty="0"/>
              <a:t>이 무엇이고 동작하는 방법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-LSTM</a:t>
            </a:r>
            <a:r>
              <a:rPr lang="ko-KR" altLang="en-US" sz="2200" dirty="0"/>
              <a:t>이 무엇이고 긴 시퀀스에서 </a:t>
            </a:r>
            <a:r>
              <a:rPr lang="en-US" altLang="ko-KR" sz="2200" dirty="0"/>
              <a:t>RNN</a:t>
            </a:r>
            <a:r>
              <a:rPr lang="ko-KR" altLang="en-US" sz="2200" dirty="0"/>
              <a:t>보다 더 잘 작동하는 이유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-</a:t>
            </a:r>
            <a:r>
              <a:rPr lang="ko-KR" altLang="en-US" sz="2200" dirty="0" err="1"/>
              <a:t>케라스의</a:t>
            </a:r>
            <a:r>
              <a:rPr lang="ko-KR" altLang="en-US" sz="2200" dirty="0"/>
              <a:t> </a:t>
            </a:r>
            <a:r>
              <a:rPr lang="en-US" altLang="ko-KR" sz="2200" dirty="0"/>
              <a:t>RNN </a:t>
            </a:r>
            <a:r>
              <a:rPr lang="ko-KR" altLang="en-US" sz="2200" dirty="0"/>
              <a:t>층을 사용하여 시퀀스 데이터를 처리하는 방법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1600" dirty="0" err="1"/>
              <a:t>p.s</a:t>
            </a:r>
            <a:r>
              <a:rPr lang="en-US" altLang="ko-KR" sz="1600" dirty="0"/>
              <a:t> // </a:t>
            </a:r>
            <a:r>
              <a:rPr lang="ko-KR" altLang="en-US" sz="1600" dirty="0"/>
              <a:t>사실 </a:t>
            </a:r>
            <a:r>
              <a:rPr lang="en-US" altLang="ko-KR" sz="1600" dirty="0"/>
              <a:t>6.1~6.2</a:t>
            </a:r>
            <a:r>
              <a:rPr lang="ko-KR" altLang="en-US" sz="1600" dirty="0"/>
              <a:t>장에 예제 코드가 많이 생략되었는데 작성자의 개인 사정으로 인해 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ko-KR" altLang="en-US" sz="1600" dirty="0"/>
              <a:t>예제 코드를 </a:t>
            </a:r>
            <a:r>
              <a:rPr lang="ko-KR" altLang="en-US" sz="1600" dirty="0" err="1"/>
              <a:t>깃허브를</a:t>
            </a:r>
            <a:r>
              <a:rPr lang="ko-KR" altLang="en-US" sz="1600" dirty="0"/>
              <a:t> 통해 받을 수 없는 </a:t>
            </a:r>
            <a:r>
              <a:rPr lang="ko-KR" altLang="en-US" sz="1600" dirty="0" err="1"/>
              <a:t>상황이여서</a:t>
            </a:r>
            <a:r>
              <a:rPr lang="ko-KR" altLang="en-US" sz="1600" dirty="0"/>
              <a:t> 내용이 많이 부실한 점</a:t>
            </a:r>
            <a:endParaRPr lang="en-US" altLang="ko-KR" sz="1600" dirty="0"/>
          </a:p>
          <a:p>
            <a:r>
              <a:rPr lang="en-US" altLang="ko-KR" sz="1600" dirty="0"/>
              <a:t>        </a:t>
            </a:r>
            <a:r>
              <a:rPr lang="ko-KR" altLang="en-US" sz="1600" dirty="0"/>
              <a:t>죄송합니다</a:t>
            </a:r>
            <a:r>
              <a:rPr lang="en-US" altLang="ko-KR" sz="1600" dirty="0"/>
              <a:t>.</a:t>
            </a:r>
          </a:p>
          <a:p>
            <a:endParaRPr lang="en-US" altLang="ko-KR" sz="2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948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3552" y="2316633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6</a:t>
            </a:r>
            <a:r>
              <a:rPr lang="en-US" altLang="ko-KR" sz="4000" dirty="0">
                <a:solidFill>
                  <a:schemeClr val="tx1"/>
                </a:solidFill>
              </a:rPr>
              <a:t>.3</a:t>
            </a:r>
            <a:r>
              <a:rPr lang="ko-KR" altLang="en-US" sz="4000" dirty="0"/>
              <a:t> 순환 신경망의 고급 사용법</a:t>
            </a:r>
            <a:endParaRPr lang="ko-KR" altLang="en-US" sz="4000" dirty="0">
              <a:latin typeface="Sandoll 고딕Neo2유니 06 Bd" pitchFamily="34" charset="-127"/>
              <a:ea typeface="Sandoll 고딕Neo2유니 06 Bd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69586" y="3586514"/>
            <a:ext cx="7636804" cy="634574"/>
          </a:xfrm>
          <a:prstGeom prst="rect">
            <a:avLst/>
          </a:prstGeom>
          <a:solidFill>
            <a:srgbClr val="103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andoll 고딕Neo1유니코드 03 Lt" pitchFamily="34" charset="-127"/>
                <a:ea typeface="Sandoll 고딕Neo1유니코드 03 Lt" pitchFamily="34" charset="-127"/>
              </a:rPr>
              <a:t>D</a:t>
            </a:r>
            <a:r>
              <a:rPr lang="ko-KR" altLang="en-US" dirty="0">
                <a:latin typeface="Sandoll 고딕Neo1유니코드 03 Lt" pitchFamily="34" charset="-127"/>
                <a:ea typeface="Sandoll 고딕Neo1유니코드 03 Lt" pitchFamily="34" charset="-127"/>
              </a:rPr>
              <a:t>팀 이지상</a:t>
            </a:r>
          </a:p>
        </p:txBody>
      </p:sp>
    </p:spTree>
    <p:extLst>
      <p:ext uri="{BB962C8B-B14F-4D97-AF65-F5344CB8AC3E}">
        <p14:creationId xmlns:p14="http://schemas.microsoft.com/office/powerpoint/2010/main" val="1343400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524D1-0939-44A4-AE66-56A326DE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ko-KR" altLang="en-US" sz="3800" dirty="0"/>
              <a:t>순환 신경망의 성능과 일반화 능력을 </a:t>
            </a:r>
            <a:br>
              <a:rPr lang="en-US" altLang="ko-KR" sz="3800" dirty="0"/>
            </a:br>
            <a:r>
              <a:rPr lang="ko-KR" altLang="en-US" sz="3800" dirty="0"/>
              <a:t>향상시키기 위한 세가지 고급기술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4EB369-CF5A-4559-B7C3-DCB78EE23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1700"/>
              <a:t>순환 드롭아웃</a:t>
            </a:r>
            <a:r>
              <a:rPr lang="en-US" altLang="ko-KR" sz="1700"/>
              <a:t>(recurrent dropout): </a:t>
            </a:r>
            <a:r>
              <a:rPr lang="ko-KR" altLang="en-US" sz="1700"/>
              <a:t>순환 층에서 과대적합을 방지하기 위해 케라스에 내장되어 있는 드롭아웃을 사용합니다</a:t>
            </a:r>
            <a:r>
              <a:rPr lang="en-US" altLang="ko-KR" sz="1700"/>
              <a:t>. -&gt; </a:t>
            </a:r>
            <a:r>
              <a:rPr lang="ko-KR" altLang="en-US" sz="1700"/>
              <a:t>복잡하게 설계된 신경망은 과적합</a:t>
            </a:r>
            <a:r>
              <a:rPr lang="en-US" altLang="ko-KR" sz="1700"/>
              <a:t>(</a:t>
            </a:r>
            <a:r>
              <a:rPr lang="ko-KR" altLang="en-US" sz="1700" b="0" i="0">
                <a:effectLst/>
                <a:latin typeface="Spoqa Han Sans"/>
              </a:rPr>
              <a:t> 학습 데이터에 대해 과하게 학습하여 실제 데이터에 대한 오차가 증가하는 현상</a:t>
            </a:r>
            <a:r>
              <a:rPr lang="en-US" altLang="ko-KR" sz="1700"/>
              <a:t>)</a:t>
            </a:r>
            <a:r>
              <a:rPr lang="ko-KR" altLang="en-US" sz="1700"/>
              <a:t>이 발생할 수 있으므로 복잡한 신경망의 뉴런의 연결을 임의로 삭제하는 것입니다</a:t>
            </a:r>
            <a:r>
              <a:rPr lang="en-US" altLang="ko-KR" sz="1700"/>
              <a:t>.</a:t>
            </a:r>
          </a:p>
          <a:p>
            <a:endParaRPr lang="en-US" altLang="ko-KR" sz="1700"/>
          </a:p>
          <a:p>
            <a:r>
              <a:rPr lang="ko-KR" altLang="en-US" sz="1700"/>
              <a:t>스태킹 순환 층</a:t>
            </a:r>
            <a:r>
              <a:rPr lang="en-US" altLang="ko-KR" sz="1700"/>
              <a:t>(stacking recurrent layer): </a:t>
            </a:r>
            <a:r>
              <a:rPr lang="ko-KR" altLang="en-US" sz="1700"/>
              <a:t>네트워크의 표현 능력</a:t>
            </a:r>
            <a:r>
              <a:rPr lang="en-US" altLang="ko-KR" sz="1700"/>
              <a:t>(representational power)</a:t>
            </a:r>
            <a:r>
              <a:rPr lang="ko-KR" altLang="en-US" sz="1700"/>
              <a:t>을 증가시킵니다</a:t>
            </a:r>
            <a:r>
              <a:rPr lang="en-US" altLang="ko-KR" sz="1700"/>
              <a:t>(</a:t>
            </a:r>
            <a:r>
              <a:rPr lang="ko-KR" altLang="en-US" sz="1700"/>
              <a:t>그 대신 계산 비용이 많이 든다</a:t>
            </a:r>
            <a:r>
              <a:rPr lang="en-US" altLang="ko-KR" sz="1700"/>
              <a:t>). -&gt;layer(</a:t>
            </a:r>
            <a:r>
              <a:rPr lang="ko-KR" altLang="en-US" sz="1700"/>
              <a:t>층</a:t>
            </a:r>
            <a:r>
              <a:rPr lang="en-US" altLang="ko-KR" sz="1700"/>
              <a:t>)</a:t>
            </a:r>
            <a:r>
              <a:rPr lang="ko-KR" altLang="en-US" sz="1700"/>
              <a:t>을 늘리거나 층의 유닛수를 늘려 네트워크를 더 강력하게 만드는 것</a:t>
            </a:r>
            <a:r>
              <a:rPr lang="en-US" altLang="ko-KR" sz="1700"/>
              <a:t>.</a:t>
            </a:r>
          </a:p>
          <a:p>
            <a:endParaRPr lang="en-US" altLang="ko-KR" sz="1700"/>
          </a:p>
          <a:p>
            <a:r>
              <a:rPr lang="ko-KR" altLang="en-US" sz="1700"/>
              <a:t>양방향 순환 층</a:t>
            </a:r>
            <a:r>
              <a:rPr lang="en-US" altLang="ko-KR" sz="1700"/>
              <a:t>(bidirectional recurrent layer): </a:t>
            </a:r>
            <a:r>
              <a:rPr lang="ko-KR" altLang="en-US" sz="1700"/>
              <a:t>순환 네트워크에 같은 정보를 다른 방향으로 주입하여 정확도를 높이고 기억을 좀 더 오래 유지시킵니다</a:t>
            </a:r>
            <a:r>
              <a:rPr lang="en-US" altLang="ko-KR" sz="1700"/>
              <a:t>. -&gt; </a:t>
            </a:r>
            <a:r>
              <a:rPr lang="ko-KR" altLang="en-US" sz="1700"/>
              <a:t>단방향 순환층이 놓치기 쉬운 패턴을 감지할 수 있음</a:t>
            </a:r>
            <a:r>
              <a:rPr lang="en-US" altLang="ko-KR" sz="17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83209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6.3.1 </a:t>
            </a:r>
            <a:r>
              <a:rPr lang="ko-KR" altLang="en-US" sz="4000" dirty="0"/>
              <a:t>기온 예측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56242-A561-4B90-8CB8-4C9ED3909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2200"/>
              <a:t>날씨 시계열 데이터셋 사용 </a:t>
            </a:r>
            <a:r>
              <a:rPr lang="en-US" altLang="ko-KR" sz="2200"/>
              <a:t>-&gt;</a:t>
            </a:r>
            <a:r>
              <a:rPr lang="ko-KR" altLang="en-US" sz="2200"/>
              <a:t>시계열 데이터란 일정시간 간격으로 배치된 데이터들의 수열</a:t>
            </a:r>
            <a:r>
              <a:rPr lang="en-US" altLang="ko-KR" sz="2200"/>
              <a:t>, </a:t>
            </a:r>
            <a:r>
              <a:rPr lang="ko-KR" altLang="en-US" sz="2200"/>
              <a:t>쉽게 말해서 데이터가 시간적 순서를 가진다는 의미</a:t>
            </a:r>
            <a:endParaRPr lang="en-US" altLang="ko-KR" sz="2200"/>
          </a:p>
          <a:p>
            <a:endParaRPr lang="en-US" altLang="ko-KR" sz="2200"/>
          </a:p>
          <a:p>
            <a:r>
              <a:rPr lang="ko-KR" altLang="en-US" sz="2200"/>
              <a:t>독일 예나</a:t>
            </a:r>
            <a:r>
              <a:rPr lang="en-US" altLang="ko-KR" sz="2200"/>
              <a:t>(Jena)</a:t>
            </a:r>
            <a:r>
              <a:rPr lang="ko-KR" altLang="en-US" sz="2200"/>
              <a:t>시에 있는 막스 플랑크 생물지구화학 연구소의 지상 관측소에서 수집한 것</a:t>
            </a:r>
            <a:endParaRPr lang="en-US" altLang="ko-KR" sz="2200"/>
          </a:p>
          <a:p>
            <a:endParaRPr lang="en-US" altLang="ko-KR" sz="2200"/>
          </a:p>
          <a:p>
            <a:r>
              <a:rPr lang="ko-KR" altLang="en-US" sz="2200"/>
              <a:t>수년간에 걸쳐 기온</a:t>
            </a:r>
            <a:r>
              <a:rPr lang="en-US" altLang="ko-KR" sz="2200"/>
              <a:t>, </a:t>
            </a:r>
            <a:r>
              <a:rPr lang="ko-KR" altLang="en-US" sz="2200"/>
              <a:t>기압</a:t>
            </a:r>
            <a:r>
              <a:rPr lang="en-US" altLang="ko-KR" sz="2200"/>
              <a:t>, </a:t>
            </a:r>
            <a:r>
              <a:rPr lang="ko-KR" altLang="en-US" sz="2200"/>
              <a:t>습도</a:t>
            </a:r>
            <a:r>
              <a:rPr lang="en-US" altLang="ko-KR" sz="2200"/>
              <a:t>, </a:t>
            </a:r>
            <a:r>
              <a:rPr lang="ko-KR" altLang="en-US" sz="2200"/>
              <a:t>풍향 등 </a:t>
            </a:r>
            <a:r>
              <a:rPr lang="en-US" altLang="ko-KR" sz="2200"/>
              <a:t>14</a:t>
            </a:r>
            <a:r>
              <a:rPr lang="ko-KR" altLang="en-US" sz="2200"/>
              <a:t>개의 관측치가 </a:t>
            </a:r>
            <a:r>
              <a:rPr lang="en-US" altLang="ko-KR" sz="2200"/>
              <a:t>10</a:t>
            </a:r>
            <a:r>
              <a:rPr lang="ko-KR" altLang="en-US" sz="2200"/>
              <a:t>분마다 기록되어 있음</a:t>
            </a:r>
          </a:p>
        </p:txBody>
      </p:sp>
    </p:spTree>
    <p:extLst>
      <p:ext uri="{BB962C8B-B14F-4D97-AF65-F5344CB8AC3E}">
        <p14:creationId xmlns:p14="http://schemas.microsoft.com/office/powerpoint/2010/main" val="401420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3700" dirty="0"/>
              <a:t>날씨 데이터셋 조사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날짜</a:t>
            </a:r>
            <a:r>
              <a:rPr lang="en-US" altLang="ko-KR" sz="2000" dirty="0"/>
              <a:t>, </a:t>
            </a:r>
            <a:r>
              <a:rPr lang="ko-KR" altLang="en-US" sz="2000" dirty="0"/>
              <a:t>기압 등 </a:t>
            </a:r>
            <a:r>
              <a:rPr lang="en-US" altLang="ko-KR" sz="2000" dirty="0"/>
              <a:t>14</a:t>
            </a:r>
            <a:r>
              <a:rPr lang="ko-KR" altLang="en-US" sz="2000" dirty="0"/>
              <a:t>개의 날씨정보를 확인 할 수 있음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총 데이터 개수</a:t>
            </a:r>
            <a:r>
              <a:rPr lang="en-US" altLang="ko-KR" sz="2000" dirty="0"/>
              <a:t>(</a:t>
            </a:r>
            <a:r>
              <a:rPr lang="ko-KR" altLang="en-US" sz="2000" dirty="0"/>
              <a:t>출력된 줄 수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en-US" altLang="ko-KR" sz="2000" dirty="0"/>
              <a:t>  -&gt;42551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695079-5863-431F-AE13-86CCDBB33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41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097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전체 온도 데이터셋 확인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4" y="2449998"/>
            <a:ext cx="4559425" cy="4102979"/>
          </a:xfrm>
        </p:spPr>
        <p:txBody>
          <a:bodyPr anchor="ctr">
            <a:normAutofit/>
          </a:bodyPr>
          <a:lstStyle/>
          <a:p>
            <a:r>
              <a:rPr lang="ko-KR" altLang="en-US" sz="1900" dirty="0"/>
              <a:t>데이터 </a:t>
            </a:r>
            <a:r>
              <a:rPr lang="ko-KR" altLang="en-US" sz="1900" dirty="0" err="1"/>
              <a:t>파싱하기</a:t>
            </a:r>
            <a:r>
              <a:rPr lang="en-US" altLang="ko-KR" sz="1900" dirty="0"/>
              <a:t>(</a:t>
            </a:r>
            <a:r>
              <a:rPr lang="ko-KR" altLang="en-US" sz="1400" b="0" i="0" dirty="0">
                <a:solidFill>
                  <a:srgbClr val="4D5156"/>
                </a:solidFill>
                <a:effectLst/>
                <a:latin typeface="Apple SD Gothic Neo"/>
              </a:rPr>
              <a:t>원하는 형식의 </a:t>
            </a:r>
            <a:r>
              <a:rPr lang="ko-KR" altLang="en-US" sz="1400" b="1" i="0" dirty="0">
                <a:solidFill>
                  <a:srgbClr val="5F6368"/>
                </a:solidFill>
                <a:effectLst/>
                <a:latin typeface="Apple SD Gothic Neo"/>
              </a:rPr>
              <a:t>데이터</a:t>
            </a:r>
            <a:r>
              <a:rPr lang="ko-KR" altLang="en-US" sz="1400" b="0" i="0" dirty="0">
                <a:solidFill>
                  <a:srgbClr val="4D5156"/>
                </a:solidFill>
                <a:effectLst/>
                <a:latin typeface="Apple SD Gothic Neo"/>
              </a:rPr>
              <a:t>로 </a:t>
            </a:r>
            <a:r>
              <a:rPr lang="ko-KR" altLang="en-US" sz="1400" b="0" i="0" dirty="0" err="1">
                <a:solidFill>
                  <a:srgbClr val="4D5156"/>
                </a:solidFill>
                <a:effectLst/>
                <a:latin typeface="Apple SD Gothic Neo"/>
              </a:rPr>
              <a:t>변환하는것</a:t>
            </a:r>
            <a:r>
              <a:rPr lang="en-US" altLang="ko-KR" sz="1900" dirty="0"/>
              <a:t>)-&gt;</a:t>
            </a:r>
            <a:r>
              <a:rPr lang="ko-KR" altLang="en-US" sz="1900" dirty="0"/>
              <a:t>데이터를 </a:t>
            </a:r>
            <a:r>
              <a:rPr lang="ko-KR" altLang="en-US" sz="1900" dirty="0" err="1"/>
              <a:t>넘파이</a:t>
            </a:r>
            <a:r>
              <a:rPr lang="ko-KR" altLang="en-US" sz="1900" dirty="0"/>
              <a:t> 배열로 </a:t>
            </a:r>
            <a:r>
              <a:rPr lang="ko-KR" altLang="en-US" sz="1900" dirty="0" err="1"/>
              <a:t>바꿔야됨</a:t>
            </a:r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  <a:p>
            <a:r>
              <a:rPr lang="en-US" altLang="ko-KR" sz="1900" dirty="0"/>
              <a:t>Matplotlib </a:t>
            </a:r>
            <a:r>
              <a:rPr lang="ko-KR" altLang="en-US" sz="1900" dirty="0"/>
              <a:t>라이브러리로 데이터셋 </a:t>
            </a:r>
            <a:r>
              <a:rPr lang="en-US" altLang="ko-KR" sz="1900" dirty="0"/>
              <a:t>   </a:t>
            </a:r>
            <a:r>
              <a:rPr lang="ko-KR" altLang="en-US" sz="1900" dirty="0"/>
              <a:t>전체 기간의 온도 그래프 확인</a:t>
            </a:r>
            <a:endParaRPr lang="en-US" altLang="ko-KR" sz="1900" dirty="0"/>
          </a:p>
          <a:p>
            <a:endParaRPr lang="en-US" altLang="ko-KR" sz="1900" dirty="0"/>
          </a:p>
          <a:p>
            <a:endParaRPr lang="en-US" altLang="ko-KR" sz="1900" dirty="0"/>
          </a:p>
          <a:p>
            <a:endParaRPr lang="en-US" altLang="ko-KR" sz="1900" dirty="0"/>
          </a:p>
          <a:p>
            <a:endParaRPr lang="en-US" altLang="ko-KR" sz="1900" dirty="0"/>
          </a:p>
          <a:p>
            <a:pPr marL="0" indent="0">
              <a:buNone/>
            </a:pPr>
            <a:endParaRPr lang="en-US" altLang="ko-KR" sz="1900" dirty="0"/>
          </a:p>
          <a:p>
            <a:endParaRPr lang="ko-KR" altLang="en-US" sz="1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E50D2-B146-4FB3-9E8D-EA32D428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88" y="705333"/>
            <a:ext cx="5069203" cy="54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495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2400" dirty="0"/>
              <a:t>데이터셋의 처음 </a:t>
            </a:r>
            <a:r>
              <a:rPr lang="en-US" altLang="ko-KR" sz="2400" dirty="0"/>
              <a:t>10</a:t>
            </a:r>
            <a:r>
              <a:rPr lang="ko-KR" altLang="en-US" sz="2400" dirty="0"/>
              <a:t>일간의 온도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206555"/>
            <a:ext cx="4559425" cy="4103535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기간을 좁혀 처음 </a:t>
            </a:r>
            <a:r>
              <a:rPr lang="en-US" altLang="ko-KR" sz="2000" dirty="0"/>
              <a:t>10</a:t>
            </a:r>
            <a:r>
              <a:rPr lang="ko-KR" altLang="en-US" sz="2000" dirty="0"/>
              <a:t>일간 온도데이터만 그래프로 표현</a:t>
            </a:r>
            <a:endParaRPr lang="en-US" altLang="ko-KR" sz="2000" dirty="0"/>
          </a:p>
          <a:p>
            <a:r>
              <a:rPr lang="en-US" altLang="ko-KR" sz="2000" dirty="0"/>
              <a:t>10</a:t>
            </a:r>
            <a:r>
              <a:rPr lang="ko-KR" altLang="en-US" sz="2000" dirty="0"/>
              <a:t>분마다 데이터가 기록되므로 하루</a:t>
            </a:r>
            <a:r>
              <a:rPr lang="en-US" altLang="ko-KR" sz="2000" dirty="0"/>
              <a:t>(24</a:t>
            </a:r>
            <a:r>
              <a:rPr lang="ko-KR" altLang="en-US" sz="2000" dirty="0"/>
              <a:t>시간</a:t>
            </a:r>
            <a:r>
              <a:rPr lang="en-US" altLang="ko-KR" sz="2000" dirty="0"/>
              <a:t>)</a:t>
            </a:r>
            <a:r>
              <a:rPr lang="ko-KR" altLang="en-US" sz="2000" dirty="0"/>
              <a:t>에 총 </a:t>
            </a:r>
            <a:r>
              <a:rPr lang="en-US" altLang="ko-KR" sz="2000" dirty="0"/>
              <a:t>144</a:t>
            </a:r>
            <a:r>
              <a:rPr lang="ko-KR" altLang="en-US" sz="2000" dirty="0"/>
              <a:t>개의 데이터 포인트가 있음</a:t>
            </a:r>
            <a:r>
              <a:rPr lang="en-US" altLang="ko-KR" sz="2000" dirty="0"/>
              <a:t>-&gt;10</a:t>
            </a:r>
            <a:r>
              <a:rPr lang="ko-KR" altLang="en-US" sz="2000" dirty="0"/>
              <a:t>일이면 </a:t>
            </a:r>
            <a:r>
              <a:rPr lang="en-US" altLang="ko-KR" sz="2000" dirty="0"/>
              <a:t>1440</a:t>
            </a:r>
            <a:r>
              <a:rPr lang="ko-KR" altLang="en-US" sz="2000" dirty="0"/>
              <a:t>개의 데이터포인트</a:t>
            </a:r>
            <a:endParaRPr lang="en-US" altLang="ko-KR" sz="20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일별 주기성 확인 가능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ko-KR" altLang="en-US" sz="2000" dirty="0">
                <a:solidFill>
                  <a:srgbClr val="FF0000"/>
                </a:solidFill>
              </a:rPr>
              <a:t>추운 겨울 중 </a:t>
            </a:r>
            <a:r>
              <a:rPr lang="en-US" altLang="ko-KR" sz="2000" dirty="0">
                <a:solidFill>
                  <a:srgbClr val="FF0000"/>
                </a:solidFill>
              </a:rPr>
              <a:t>10</a:t>
            </a:r>
            <a:r>
              <a:rPr lang="ko-KR" altLang="en-US" sz="2000" dirty="0">
                <a:solidFill>
                  <a:srgbClr val="FF0000"/>
                </a:solidFill>
              </a:rPr>
              <a:t>일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B59EAB-6464-43B3-9A05-20CB1551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63" y="1072551"/>
            <a:ext cx="4019550" cy="6953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36C098-61DD-412D-907B-3AE7C3A22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32" y="2410424"/>
            <a:ext cx="5062538" cy="33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339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6.3.2 </a:t>
            </a:r>
            <a:r>
              <a:rPr lang="ko-KR" altLang="en-US" sz="5400" dirty="0"/>
              <a:t>데이터 준비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1700"/>
              <a:t>이 문제의 정확한 정의</a:t>
            </a:r>
            <a:endParaRPr lang="en-US" altLang="ko-KR" sz="1700"/>
          </a:p>
          <a:p>
            <a:pPr marL="0" indent="0">
              <a:buNone/>
            </a:pPr>
            <a:r>
              <a:rPr lang="en-US" altLang="ko-KR" sz="1700"/>
              <a:t> -&gt; lookback </a:t>
            </a:r>
            <a:r>
              <a:rPr lang="ko-KR" altLang="en-US" sz="1700"/>
              <a:t>타임스텝만큼 이전으로 돌아가서 매 </a:t>
            </a:r>
            <a:r>
              <a:rPr lang="en-US" altLang="ko-KR" sz="1700"/>
              <a:t>steps </a:t>
            </a:r>
            <a:r>
              <a:rPr lang="ko-KR" altLang="en-US" sz="1700"/>
              <a:t>타임스텝마다 샘플링</a:t>
            </a:r>
            <a:endParaRPr lang="en-US" altLang="ko-KR" sz="1700"/>
          </a:p>
          <a:p>
            <a:pPr marL="0" indent="0">
              <a:buNone/>
            </a:pPr>
            <a:r>
              <a:rPr lang="ko-KR" altLang="en-US" sz="1700"/>
              <a:t>     이 데이터를 바탕으로 </a:t>
            </a:r>
            <a:r>
              <a:rPr lang="en-US" altLang="ko-KR" sz="1700"/>
              <a:t>delay</a:t>
            </a:r>
            <a:r>
              <a:rPr lang="ko-KR" altLang="en-US" sz="1700"/>
              <a:t>타임스텝 이후의 온도를 예측</a:t>
            </a:r>
            <a:endParaRPr lang="en-US" altLang="ko-KR" sz="1700"/>
          </a:p>
          <a:p>
            <a:pPr marL="0" indent="0">
              <a:buNone/>
            </a:pPr>
            <a:endParaRPr lang="en-US" altLang="ko-KR" sz="1700"/>
          </a:p>
          <a:p>
            <a:pPr marL="342900" indent="-342900">
              <a:buAutoNum type="arabicPeriod"/>
            </a:pPr>
            <a:r>
              <a:rPr lang="en-US" altLang="ko-KR" sz="1700"/>
              <a:t>lookback = 1440 : 10</a:t>
            </a:r>
            <a:r>
              <a:rPr lang="ko-KR" altLang="en-US" sz="1700"/>
              <a:t>일전 데이터로 돌아간다는 뜻</a:t>
            </a:r>
            <a:endParaRPr lang="en-US" altLang="ko-KR" sz="1700"/>
          </a:p>
          <a:p>
            <a:pPr marL="342900" indent="-342900">
              <a:buAutoNum type="arabicPeriod"/>
            </a:pPr>
            <a:endParaRPr lang="en-US" altLang="ko-KR" sz="1700"/>
          </a:p>
          <a:p>
            <a:pPr marL="0" indent="0">
              <a:buNone/>
            </a:pPr>
            <a:r>
              <a:rPr lang="en-US" altLang="ko-KR" sz="1700"/>
              <a:t>2.  steps = 6 : 1</a:t>
            </a:r>
            <a:r>
              <a:rPr lang="ko-KR" altLang="en-US" sz="1700"/>
              <a:t>시간마다 데이터 포인트 하나를 샘플링</a:t>
            </a:r>
            <a:endParaRPr lang="en-US" altLang="ko-KR" sz="1700"/>
          </a:p>
          <a:p>
            <a:pPr marL="0" indent="0">
              <a:buNone/>
            </a:pPr>
            <a:endParaRPr lang="en-US" altLang="ko-KR" sz="1700"/>
          </a:p>
          <a:p>
            <a:pPr marL="0" indent="0">
              <a:buNone/>
            </a:pPr>
            <a:r>
              <a:rPr lang="en-US" altLang="ko-KR" sz="1700"/>
              <a:t>3. delay = 144 : 24</a:t>
            </a:r>
            <a:r>
              <a:rPr lang="ko-KR" altLang="en-US" sz="1700"/>
              <a:t>시간이 지난 데이터가 타깃이 됨</a:t>
            </a:r>
            <a:r>
              <a:rPr lang="en-US" altLang="ko-KR" sz="1700"/>
              <a:t>.</a:t>
            </a:r>
          </a:p>
          <a:p>
            <a:endParaRPr lang="en-US" altLang="ko-KR" sz="1700"/>
          </a:p>
          <a:p>
            <a:pPr marL="0" indent="0">
              <a:buNone/>
            </a:pPr>
            <a:endParaRPr lang="en-US" altLang="ko-KR" sz="1700"/>
          </a:p>
          <a:p>
            <a:endParaRPr lang="ko-KR" altLang="en-US" sz="1700"/>
          </a:p>
        </p:txBody>
      </p:sp>
    </p:spTree>
    <p:extLst>
      <p:ext uri="{BB962C8B-B14F-4D97-AF65-F5344CB8AC3E}">
        <p14:creationId xmlns:p14="http://schemas.microsoft.com/office/powerpoint/2010/main" val="27585244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ko-KR" altLang="en-US" sz="5400" dirty="0"/>
              <a:t>데이터 정규화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fontScale="77500" lnSpcReduction="20000"/>
          </a:bodyPr>
          <a:lstStyle/>
          <a:p>
            <a:r>
              <a:rPr lang="ko-KR" altLang="en-US" sz="2200" dirty="0"/>
              <a:t>신경망에 주입할 수 있는 형태로 데이터를 </a:t>
            </a:r>
            <a:r>
              <a:rPr lang="ko-KR" altLang="en-US" sz="2200" dirty="0" err="1"/>
              <a:t>전처리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14</a:t>
            </a:r>
            <a:r>
              <a:rPr lang="ko-KR" altLang="en-US" sz="2200" dirty="0"/>
              <a:t>개 데이터의 각 시계열 특성범위가 다르므로 개별적 정규화 필요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   -&gt; </a:t>
            </a:r>
            <a:r>
              <a:rPr lang="ko-KR" altLang="en-US" sz="2200" dirty="0"/>
              <a:t>비슷한 범위를 가진 </a:t>
            </a:r>
            <a:r>
              <a:rPr lang="ko-KR" altLang="en-US" sz="2200" dirty="0" err="1"/>
              <a:t>작은값으로</a:t>
            </a:r>
            <a:r>
              <a:rPr lang="ko-KR" altLang="en-US" sz="2200" dirty="0"/>
              <a:t> 바꿈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각 시계열 특성에 대해 평균을 빼고 표준편차로 나누어 </a:t>
            </a:r>
            <a:r>
              <a:rPr lang="ko-KR" altLang="en-US" sz="2200" dirty="0" err="1"/>
              <a:t>전처리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처음 </a:t>
            </a:r>
            <a:r>
              <a:rPr lang="en-US" altLang="ko-KR" sz="2200" dirty="0"/>
              <a:t>20</a:t>
            </a:r>
            <a:r>
              <a:rPr lang="ko-KR" altLang="en-US" sz="2200" dirty="0"/>
              <a:t>만개의 데이터를 훈련데이터로 사용 할 것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endParaRPr lang="ko-KR" altLang="en-US" sz="2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CCC3F6-BDE6-4B63-B1A0-4BC005C9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3574725"/>
            <a:ext cx="43148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75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4000" dirty="0" err="1"/>
              <a:t>제네레이터</a:t>
            </a:r>
            <a:r>
              <a:rPr lang="ko-KR" altLang="en-US" sz="4000" dirty="0"/>
              <a:t> 함수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B0CC5F-2661-4248-AAE9-8AC04D9C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08" y="595312"/>
            <a:ext cx="5633801" cy="5605463"/>
          </a:xfrm>
          <a:prstGeom prst="rect">
            <a:avLst/>
          </a:prstGeom>
        </p:spPr>
      </p:pic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D52E601E-10DE-400B-82DB-ED97179B4ADE}"/>
              </a:ext>
            </a:extLst>
          </p:cNvPr>
          <p:cNvSpPr txBox="1">
            <a:spLocks/>
          </p:cNvSpPr>
          <p:nvPr/>
        </p:nvSpPr>
        <p:spPr>
          <a:xfrm>
            <a:off x="159341" y="2206555"/>
            <a:ext cx="5326802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float_data</a:t>
            </a:r>
            <a:r>
              <a:rPr lang="en-US" altLang="ko-KR" sz="2000" dirty="0"/>
              <a:t> </a:t>
            </a:r>
            <a:r>
              <a:rPr lang="ko-KR" altLang="en-US" sz="2000" dirty="0"/>
              <a:t>배열을 받아 과거 데이터의 배치와 미래 타깃 온도를 추출하는 파이썬 </a:t>
            </a:r>
            <a:r>
              <a:rPr lang="ko-KR" altLang="en-US" sz="2000" dirty="0" err="1"/>
              <a:t>제네레이터</a:t>
            </a:r>
            <a:r>
              <a:rPr lang="ko-KR" altLang="en-US" sz="2000" dirty="0"/>
              <a:t> 생성</a:t>
            </a:r>
            <a:endParaRPr lang="en-US" altLang="ko-KR" sz="2000" dirty="0"/>
          </a:p>
          <a:p>
            <a:r>
              <a:rPr lang="ko-KR" altLang="en-US" sz="2000" dirty="0"/>
              <a:t>이 </a:t>
            </a:r>
            <a:r>
              <a:rPr lang="ko-KR" altLang="en-US" sz="2000" dirty="0" err="1"/>
              <a:t>제네레이터</a:t>
            </a:r>
            <a:r>
              <a:rPr lang="ko-KR" altLang="en-US" sz="2000" dirty="0"/>
              <a:t> 함수는 </a:t>
            </a:r>
            <a:r>
              <a:rPr lang="en-US" altLang="ko-KR" sz="2000" dirty="0"/>
              <a:t>(sample, targets) </a:t>
            </a:r>
            <a:r>
              <a:rPr lang="ko-KR" altLang="en-US" sz="2000" dirty="0" err="1"/>
              <a:t>튜플을</a:t>
            </a:r>
            <a:r>
              <a:rPr lang="ko-KR" altLang="en-US" sz="2000" dirty="0"/>
              <a:t> 반복적으로 반환</a:t>
            </a:r>
            <a:endParaRPr lang="en-US" altLang="ko-KR" sz="2000" dirty="0"/>
          </a:p>
          <a:p>
            <a:r>
              <a:rPr lang="en-US" altLang="ko-KR" sz="2000" dirty="0"/>
              <a:t>Sample</a:t>
            </a:r>
            <a:r>
              <a:rPr lang="ko-KR" altLang="en-US" sz="2000" dirty="0"/>
              <a:t>은 입력데이터로 사용할 배치</a:t>
            </a:r>
            <a:r>
              <a:rPr lang="en-US" altLang="ko-KR" sz="2000" dirty="0"/>
              <a:t>,  targets</a:t>
            </a:r>
            <a:r>
              <a:rPr lang="ko-KR" altLang="en-US" sz="2000" dirty="0"/>
              <a:t>는 이에 대응되는 타깃온도의 배열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7755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486A2-F255-4E12-BC7C-0B8CB2AFF612}"/>
              </a:ext>
            </a:extLst>
          </p:cNvPr>
          <p:cNvSpPr txBox="1"/>
          <p:nvPr/>
        </p:nvSpPr>
        <p:spPr>
          <a:xfrm>
            <a:off x="1035728" y="328474"/>
            <a:ext cx="1012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5.1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신경망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6268F-F3C3-478A-AA9C-AE8612E058D0}"/>
              </a:ext>
            </a:extLst>
          </p:cNvPr>
          <p:cNvSpPr txBox="1"/>
          <p:nvPr/>
        </p:nvSpPr>
        <p:spPr>
          <a:xfrm>
            <a:off x="988380" y="923278"/>
            <a:ext cx="101678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MNIST </a:t>
            </a:r>
            <a:r>
              <a:rPr lang="ko-KR" altLang="en-US" dirty="0"/>
              <a:t>예제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첫 번째 합성 곱 층 </a:t>
            </a:r>
            <a:r>
              <a:rPr lang="en-US" altLang="ko-KR" dirty="0"/>
              <a:t>: 28, 28, 1 </a:t>
            </a:r>
            <a:r>
              <a:rPr lang="ko-KR" altLang="en-US" dirty="0"/>
              <a:t>크기의 특성 </a:t>
            </a:r>
            <a:r>
              <a:rPr lang="ko-KR" altLang="en-US" dirty="0" err="1"/>
              <a:t>맵을</a:t>
            </a:r>
            <a:r>
              <a:rPr lang="ko-KR" altLang="en-US" dirty="0"/>
              <a:t> 입력으로 받아 </a:t>
            </a:r>
            <a:r>
              <a:rPr lang="en-US" altLang="ko-KR" dirty="0"/>
              <a:t>26, 26, 32 </a:t>
            </a:r>
            <a:r>
              <a:rPr lang="ko-KR" altLang="en-US" dirty="0"/>
              <a:t>크기의 특성 맵 출력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 입력에 대해 </a:t>
            </a:r>
            <a:r>
              <a:rPr lang="en-US" altLang="ko-KR" dirty="0"/>
              <a:t>32</a:t>
            </a:r>
            <a:r>
              <a:rPr lang="ko-KR" altLang="en-US" dirty="0"/>
              <a:t>개의 필터를 적용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32</a:t>
            </a:r>
            <a:r>
              <a:rPr lang="ko-KR" altLang="en-US" dirty="0"/>
              <a:t>개의 출력 채널 각각은 </a:t>
            </a:r>
            <a:r>
              <a:rPr lang="en-US" altLang="ko-KR" dirty="0"/>
              <a:t>26 x 26 </a:t>
            </a:r>
            <a:r>
              <a:rPr lang="ko-KR" altLang="en-US" dirty="0"/>
              <a:t>크기의 배열 값을 가짐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입력에 대한 필터의 응답 맵 </a:t>
            </a:r>
            <a:r>
              <a:rPr lang="en-US" altLang="ko-KR" dirty="0"/>
              <a:t>: </a:t>
            </a:r>
            <a:r>
              <a:rPr lang="ko-KR" altLang="en-US" dirty="0"/>
              <a:t>입력의 각 위치에서 필터 패턴에 대한 응답을 나타냄</a:t>
            </a:r>
            <a:endParaRPr lang="en-US" altLang="ko-K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97DF2E9-7BA1-4514-8AFC-512ED5090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138" y="1280381"/>
            <a:ext cx="10120544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Conv2D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32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, 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3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),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  <a:ea typeface="Courier New" panose="02070309020205020404" pitchFamily="49" charset="0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  <a:ea typeface="Courier New" panose="02070309020205020404" pitchFamily="49" charset="0"/>
              </a:rPr>
              <a:t>relu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  <a:ea typeface="Courier New" panose="02070309020205020404" pitchFamily="49" charset="0"/>
              </a:rPr>
              <a:t>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input_shape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28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28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,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  <a:ea typeface="Courier New" panose="02070309020205020404" pitchFamily="49" charset="0"/>
              </a:rPr>
              <a:t>1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)))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19ABDE5-3D3E-4731-893B-1C9D9488E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138" y="1676168"/>
            <a:ext cx="468149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conv2d_1 (Conv2D) 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None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, 26, 26, 32) 320 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B33538-EA88-4C29-A48E-0A4B41C5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553" y="3783141"/>
            <a:ext cx="5214152" cy="27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32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4000" dirty="0"/>
              <a:t>함수의 매개변수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D52E601E-10DE-400B-82DB-ED97179B4ADE}"/>
              </a:ext>
            </a:extLst>
          </p:cNvPr>
          <p:cNvSpPr txBox="1">
            <a:spLocks/>
          </p:cNvSpPr>
          <p:nvPr/>
        </p:nvSpPr>
        <p:spPr>
          <a:xfrm>
            <a:off x="159340" y="2206555"/>
            <a:ext cx="5155610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data : </a:t>
            </a:r>
            <a:r>
              <a:rPr lang="ko-KR" altLang="en-US" sz="1600" dirty="0" err="1"/>
              <a:t>정규화한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부동소수</a:t>
            </a:r>
            <a:r>
              <a:rPr lang="ko-KR" altLang="en-US" sz="1600" dirty="0"/>
              <a:t> 데이터로 이루어진 원본 배열</a:t>
            </a:r>
            <a:endParaRPr lang="en-US" altLang="ko-KR" sz="1600" dirty="0"/>
          </a:p>
          <a:p>
            <a:r>
              <a:rPr lang="en-US" altLang="ko-KR" sz="1600" dirty="0"/>
              <a:t>lookback : </a:t>
            </a:r>
            <a:r>
              <a:rPr lang="ko-KR" altLang="en-US" sz="1600" dirty="0"/>
              <a:t>입력으로 사용하기 위해 거슬러 올라갈 타임스텝</a:t>
            </a:r>
            <a:endParaRPr lang="en-US" altLang="ko-KR" sz="1600" dirty="0"/>
          </a:p>
          <a:p>
            <a:r>
              <a:rPr lang="en-US" altLang="ko-KR" sz="1600" dirty="0"/>
              <a:t>delay : </a:t>
            </a:r>
            <a:r>
              <a:rPr lang="ko-KR" altLang="en-US" sz="1600" dirty="0"/>
              <a:t>타깃으로 사용할 미래의 타임스텝</a:t>
            </a:r>
            <a:endParaRPr lang="en-US" altLang="ko-KR" sz="1600" dirty="0"/>
          </a:p>
          <a:p>
            <a:r>
              <a:rPr lang="en-US" altLang="ko-KR" sz="1600" dirty="0" err="1"/>
              <a:t>min_index</a:t>
            </a:r>
            <a:r>
              <a:rPr lang="ko-KR" altLang="en-US" sz="1600" dirty="0"/>
              <a:t>와  </a:t>
            </a:r>
            <a:r>
              <a:rPr lang="en-US" altLang="ko-KR" sz="1600" dirty="0" err="1"/>
              <a:t>max_index</a:t>
            </a:r>
            <a:r>
              <a:rPr lang="en-US" altLang="ko-KR" sz="1600" dirty="0"/>
              <a:t>: </a:t>
            </a:r>
            <a:r>
              <a:rPr lang="ko-KR" altLang="en-US" sz="1600" dirty="0"/>
              <a:t>추출할 타임스텝의 범위를 지정하기위한 </a:t>
            </a:r>
            <a:r>
              <a:rPr lang="en-US" altLang="ko-KR" sz="1600" dirty="0"/>
              <a:t>data </a:t>
            </a:r>
            <a:r>
              <a:rPr lang="ko-KR" altLang="en-US" sz="1600" dirty="0"/>
              <a:t>배열의 인덱스</a:t>
            </a:r>
            <a:endParaRPr lang="en-US" altLang="ko-KR" sz="1600" dirty="0"/>
          </a:p>
          <a:p>
            <a:r>
              <a:rPr lang="en-US" altLang="ko-KR" sz="1600" dirty="0" err="1"/>
              <a:t>suffle</a:t>
            </a:r>
            <a:r>
              <a:rPr lang="en-US" altLang="ko-KR" sz="1600" dirty="0"/>
              <a:t> : </a:t>
            </a:r>
            <a:r>
              <a:rPr lang="ko-KR" altLang="en-US" sz="1600" dirty="0"/>
              <a:t>샘플을 섞을지</a:t>
            </a:r>
            <a:r>
              <a:rPr lang="en-US" altLang="ko-KR" sz="1600" dirty="0"/>
              <a:t>, </a:t>
            </a:r>
            <a:r>
              <a:rPr lang="ko-KR" altLang="en-US" sz="1600" dirty="0"/>
              <a:t>시간순서대로 추출할지 결정</a:t>
            </a:r>
            <a:endParaRPr lang="en-US" altLang="ko-KR" sz="1600" dirty="0"/>
          </a:p>
          <a:p>
            <a:r>
              <a:rPr lang="en-US" altLang="ko-KR" sz="1600" dirty="0"/>
              <a:t>batch size : </a:t>
            </a:r>
            <a:r>
              <a:rPr lang="ko-KR" altLang="en-US" sz="1600" dirty="0"/>
              <a:t>배치의 샘플 수</a:t>
            </a:r>
            <a:endParaRPr lang="en-US" altLang="ko-KR" sz="1600" dirty="0"/>
          </a:p>
          <a:p>
            <a:r>
              <a:rPr lang="en-US" altLang="ko-KR" sz="1600" dirty="0"/>
              <a:t>step : </a:t>
            </a:r>
            <a:r>
              <a:rPr lang="ko-KR" altLang="en-US" sz="1600" dirty="0"/>
              <a:t>데이터를 </a:t>
            </a:r>
            <a:r>
              <a:rPr lang="ko-KR" altLang="en-US" sz="1600" dirty="0" err="1"/>
              <a:t>샘플링할</a:t>
            </a:r>
            <a:r>
              <a:rPr lang="ko-KR" altLang="en-US" sz="1600" dirty="0"/>
              <a:t> 타임스텝 간격</a:t>
            </a:r>
            <a:r>
              <a:rPr lang="en-US" altLang="ko-KR" sz="1600" dirty="0"/>
              <a:t>-&gt;1</a:t>
            </a:r>
            <a:r>
              <a:rPr lang="ko-KR" altLang="en-US" sz="1600" dirty="0"/>
              <a:t>시간에 하나의 데이터포인트추출을 위해 </a:t>
            </a:r>
            <a:r>
              <a:rPr lang="en-US" altLang="ko-KR" sz="1600" dirty="0"/>
              <a:t>6</a:t>
            </a:r>
            <a:r>
              <a:rPr lang="ko-KR" altLang="en-US" sz="1600" dirty="0"/>
              <a:t>으로 지정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609DB2B-B4EB-47ED-AA7B-714ED8B6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08" y="595312"/>
            <a:ext cx="5633801" cy="56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253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2100" dirty="0"/>
              <a:t>훈련</a:t>
            </a:r>
            <a:r>
              <a:rPr lang="en-US" altLang="ko-KR" sz="2100" dirty="0"/>
              <a:t>, </a:t>
            </a:r>
            <a:r>
              <a:rPr lang="ko-KR" altLang="en-US" sz="2100" dirty="0"/>
              <a:t>검증</a:t>
            </a:r>
            <a:r>
              <a:rPr lang="en-US" altLang="ko-KR" sz="2100" dirty="0"/>
              <a:t>, </a:t>
            </a:r>
            <a:r>
              <a:rPr lang="ko-KR" altLang="en-US" sz="2100" dirty="0"/>
              <a:t>테스트 </a:t>
            </a:r>
            <a:r>
              <a:rPr lang="ko-KR" altLang="en-US" sz="2100" dirty="0" err="1"/>
              <a:t>제네레이터</a:t>
            </a:r>
            <a:r>
              <a:rPr lang="ko-KR" altLang="en-US" sz="2100" dirty="0"/>
              <a:t> 준비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D52E601E-10DE-400B-82DB-ED97179B4ADE}"/>
              </a:ext>
            </a:extLst>
          </p:cNvPr>
          <p:cNvSpPr txBox="1">
            <a:spLocks/>
          </p:cNvSpPr>
          <p:nvPr/>
        </p:nvSpPr>
        <p:spPr>
          <a:xfrm>
            <a:off x="159340" y="2206555"/>
            <a:ext cx="5369923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/>
              <a:t>제네레이터</a:t>
            </a:r>
            <a:r>
              <a:rPr lang="ko-KR" altLang="en-US" sz="1600" dirty="0"/>
              <a:t> 함수를 사용하여 훈련</a:t>
            </a:r>
            <a:r>
              <a:rPr lang="en-US" altLang="ko-KR" sz="1600" dirty="0"/>
              <a:t>,</a:t>
            </a:r>
            <a:r>
              <a:rPr lang="ko-KR" altLang="en-US" sz="1600" dirty="0"/>
              <a:t> 검증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</a:t>
            </a:r>
            <a:r>
              <a:rPr lang="ko-KR" altLang="en-US" sz="1600" dirty="0" err="1"/>
              <a:t>제네레이터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훈련용 </a:t>
            </a:r>
            <a:r>
              <a:rPr lang="ko-KR" altLang="en-US" sz="1600" dirty="0" err="1"/>
              <a:t>제네레이터는</a:t>
            </a:r>
            <a:r>
              <a:rPr lang="ko-KR" altLang="en-US" sz="1600" dirty="0"/>
              <a:t> 처음 </a:t>
            </a:r>
            <a:r>
              <a:rPr lang="en-US" altLang="ko-KR" sz="1600" dirty="0"/>
              <a:t>20</a:t>
            </a:r>
            <a:r>
              <a:rPr lang="ko-KR" altLang="en-US" sz="1600" dirty="0"/>
              <a:t>만개</a:t>
            </a:r>
            <a:endParaRPr lang="en-US" altLang="ko-KR" sz="1600" dirty="0"/>
          </a:p>
          <a:p>
            <a:r>
              <a:rPr lang="ko-KR" altLang="en-US" sz="1600" dirty="0"/>
              <a:t>검증용 </a:t>
            </a:r>
            <a:r>
              <a:rPr lang="ko-KR" altLang="en-US" sz="1600" dirty="0" err="1"/>
              <a:t>제네레이터는</a:t>
            </a:r>
            <a:r>
              <a:rPr lang="ko-KR" altLang="en-US" sz="1600" dirty="0"/>
              <a:t> 그 다음 </a:t>
            </a:r>
            <a:r>
              <a:rPr lang="en-US" altLang="ko-KR" sz="1600" dirty="0"/>
              <a:t>10</a:t>
            </a:r>
            <a:r>
              <a:rPr lang="ko-KR" altLang="en-US" sz="1600" dirty="0"/>
              <a:t>만개</a:t>
            </a:r>
            <a:endParaRPr lang="en-US" altLang="ko-KR" sz="1600" dirty="0"/>
          </a:p>
          <a:p>
            <a:r>
              <a:rPr lang="ko-KR" altLang="en-US" sz="1600" dirty="0"/>
              <a:t>테스트용 </a:t>
            </a:r>
            <a:r>
              <a:rPr lang="ko-KR" altLang="en-US" sz="1600" dirty="0" err="1"/>
              <a:t>제네레이터는</a:t>
            </a:r>
            <a:r>
              <a:rPr lang="ko-KR" altLang="en-US" sz="1600" dirty="0"/>
              <a:t> 나머지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83804F-F0A9-4DAA-9A33-F79749713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08" y="661697"/>
            <a:ext cx="5100637" cy="55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78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sz="4800" dirty="0"/>
              <a:t>6.3.3 </a:t>
            </a:r>
            <a:r>
              <a:rPr lang="ko-KR" altLang="en-US" sz="4800" dirty="0"/>
              <a:t>상식 수준의 기준점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79139" cy="3639450"/>
          </a:xfrm>
        </p:spPr>
        <p:txBody>
          <a:bodyPr anchor="ctr">
            <a:noAutofit/>
          </a:bodyPr>
          <a:lstStyle/>
          <a:p>
            <a:r>
              <a:rPr lang="ko-KR" altLang="en-US" sz="2000" dirty="0"/>
              <a:t>온도 예측 문제를 풀기 전 간단한 상식 수준의 해법시도 </a:t>
            </a:r>
            <a:r>
              <a:rPr lang="en-US" altLang="ko-KR" sz="2000" dirty="0"/>
              <a:t>-&gt; </a:t>
            </a:r>
            <a:r>
              <a:rPr lang="ko-KR" altLang="en-US" sz="2000" dirty="0"/>
              <a:t>정상 여부 확인 용도로 고수준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모델이라면 뛰어넘어야 할 기준점을 </a:t>
            </a:r>
            <a:r>
              <a:rPr lang="ko-KR" altLang="en-US" sz="2000" dirty="0" err="1"/>
              <a:t>만듬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해결책이 없는 새로운 문제를 다루어야 할 때 유용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온도 시계열 데이터는 연속성이 있고 일자별로 주기성을 가진다고 가정할 수 있으므로 오늘의 온도는 내일의 온도와 비슷할 가능성이 높음</a:t>
            </a:r>
            <a:r>
              <a:rPr lang="en-US" altLang="ko-KR" sz="2000" dirty="0"/>
              <a:t>-&gt;</a:t>
            </a:r>
            <a:r>
              <a:rPr lang="ko-KR" altLang="en-US" sz="2000" dirty="0"/>
              <a:t>평균 절댓값 오차로 평가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603748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상식적인 기준 모델의 </a:t>
            </a:r>
            <a:r>
              <a:rPr lang="en-US" altLang="ko-KR" sz="2800" dirty="0"/>
              <a:t>MAE</a:t>
            </a:r>
            <a:r>
              <a:rPr lang="ko-KR" altLang="en-US" sz="2800" dirty="0"/>
              <a:t> 계산 후 섭씨로 변환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D52E601E-10DE-400B-82DB-ED97179B4ADE}"/>
              </a:ext>
            </a:extLst>
          </p:cNvPr>
          <p:cNvSpPr txBox="1">
            <a:spLocks/>
          </p:cNvSpPr>
          <p:nvPr/>
        </p:nvSpPr>
        <p:spPr>
          <a:xfrm>
            <a:off x="159341" y="2206555"/>
            <a:ext cx="5326802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/>
          </a:p>
        </p:txBody>
      </p:sp>
      <p:sp>
        <p:nvSpPr>
          <p:cNvPr id="20" name="내용 개체 틀 6">
            <a:extLst>
              <a:ext uri="{FF2B5EF4-FFF2-40B4-BE49-F238E27FC236}">
                <a16:creationId xmlns:a16="http://schemas.microsoft.com/office/drawing/2014/main" id="{3D9AA2F2-A2D5-45F5-95DF-5A17105A0F4B}"/>
              </a:ext>
            </a:extLst>
          </p:cNvPr>
          <p:cNvSpPr txBox="1">
            <a:spLocks/>
          </p:cNvSpPr>
          <p:nvPr/>
        </p:nvSpPr>
        <p:spPr>
          <a:xfrm>
            <a:off x="311741" y="2358955"/>
            <a:ext cx="5326802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출력된 </a:t>
            </a:r>
            <a:r>
              <a:rPr lang="en-US" altLang="ko-KR" sz="2000" dirty="0"/>
              <a:t>MAE</a:t>
            </a:r>
            <a:r>
              <a:rPr lang="ko-KR" altLang="en-US" sz="2000" dirty="0"/>
              <a:t>는 약 </a:t>
            </a:r>
            <a:r>
              <a:rPr lang="en-US" altLang="ko-KR" sz="2000" dirty="0"/>
              <a:t>0.29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0.29</a:t>
            </a:r>
            <a:r>
              <a:rPr lang="ko-KR" altLang="en-US" sz="2000" dirty="0"/>
              <a:t>에 표준편차를 곱하면 섭씨 약 </a:t>
            </a:r>
            <a:r>
              <a:rPr lang="en-US" altLang="ko-KR" sz="2000" dirty="0"/>
              <a:t>2.57</a:t>
            </a:r>
            <a:r>
              <a:rPr lang="ko-KR" altLang="en-US" sz="2000" dirty="0"/>
              <a:t>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95898B-50AB-472A-B289-1CBDC268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84" y="1083484"/>
            <a:ext cx="5305425" cy="45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36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6.3.4 </a:t>
            </a:r>
            <a:r>
              <a:rPr lang="ko-KR" altLang="en-US" sz="5400" dirty="0"/>
              <a:t>기본적인 머신 러닝방법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상식 수준의 기준점을 세워놓는 것과 비슷하게 복잡한 모델을 시도하기 전에 간단하고 손쉽게 만들 </a:t>
            </a:r>
            <a:r>
              <a:rPr lang="ko-KR" altLang="en-US" sz="2000" dirty="0" err="1"/>
              <a:t>수있는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모델을 먼저 </a:t>
            </a:r>
            <a:r>
              <a:rPr lang="ko-KR" altLang="en-US" sz="2000" dirty="0" err="1"/>
              <a:t>만듬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더 복잡한 방법을 도입하는 근거가 마련됨</a:t>
            </a:r>
            <a:r>
              <a:rPr lang="en-US" altLang="ko-KR" sz="2000" dirty="0"/>
              <a:t>-&gt;</a:t>
            </a:r>
            <a:r>
              <a:rPr lang="ko-KR" altLang="en-US" sz="2000" dirty="0"/>
              <a:t>실제적인 이득을 얻는 효과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03214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ko-KR" altLang="en-US" sz="4800"/>
              <a:t>머신러닝 모델 훈련하고 평가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9407614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D52E601E-10DE-400B-82DB-ED97179B4ADE}"/>
              </a:ext>
            </a:extLst>
          </p:cNvPr>
          <p:cNvSpPr txBox="1">
            <a:spLocks/>
          </p:cNvSpPr>
          <p:nvPr/>
        </p:nvSpPr>
        <p:spPr>
          <a:xfrm>
            <a:off x="102191" y="2194499"/>
            <a:ext cx="11077778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/>
          </a:p>
        </p:txBody>
      </p:sp>
      <p:sp>
        <p:nvSpPr>
          <p:cNvPr id="20" name="내용 개체 틀 6">
            <a:extLst>
              <a:ext uri="{FF2B5EF4-FFF2-40B4-BE49-F238E27FC236}">
                <a16:creationId xmlns:a16="http://schemas.microsoft.com/office/drawing/2014/main" id="{3D9AA2F2-A2D5-45F5-95DF-5A17105A0F4B}"/>
              </a:ext>
            </a:extLst>
          </p:cNvPr>
          <p:cNvSpPr txBox="1">
            <a:spLocks/>
          </p:cNvSpPr>
          <p:nvPr/>
        </p:nvSpPr>
        <p:spPr>
          <a:xfrm>
            <a:off x="311740" y="2358955"/>
            <a:ext cx="11086599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Flatten </a:t>
            </a:r>
            <a:r>
              <a:rPr lang="ko-KR" altLang="en-US" sz="2000" dirty="0"/>
              <a:t>레이어와 </a:t>
            </a: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en-US" altLang="ko-KR" sz="2000" dirty="0"/>
              <a:t>Dense </a:t>
            </a:r>
            <a:r>
              <a:rPr lang="ko-KR" altLang="en-US" sz="2000" dirty="0" err="1"/>
              <a:t>레이어층을</a:t>
            </a:r>
            <a:r>
              <a:rPr lang="ko-KR" altLang="en-US" sz="2000" dirty="0"/>
              <a:t> 통과시키는 완전 연결네트워크</a:t>
            </a:r>
            <a:r>
              <a:rPr lang="en-US" altLang="ko-KR" sz="2000" dirty="0"/>
              <a:t>, </a:t>
            </a:r>
            <a:r>
              <a:rPr lang="ko-KR" altLang="en-US" sz="2000" dirty="0"/>
              <a:t>손실함수는 </a:t>
            </a:r>
            <a:r>
              <a:rPr lang="en-US" altLang="ko-KR" sz="2000" dirty="0"/>
              <a:t>MAE</a:t>
            </a:r>
          </a:p>
          <a:p>
            <a:r>
              <a:rPr lang="ko-KR" altLang="en-US" sz="2000" dirty="0"/>
              <a:t>상식 수준의 방법에서 사용한 것과 동일한 데이터</a:t>
            </a:r>
            <a:r>
              <a:rPr lang="en-US" altLang="ko-KR" sz="2000" dirty="0"/>
              <a:t>,</a:t>
            </a:r>
            <a:r>
              <a:rPr lang="ko-KR" altLang="en-US" sz="2000" dirty="0"/>
              <a:t>지표를 사용했으므로 결과 비교가능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9D3C0F-7C01-434F-8846-B125B484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8" y="2403022"/>
            <a:ext cx="6869906" cy="298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022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3700" dirty="0"/>
              <a:t>결과 그래프 확인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0" y="2431014"/>
            <a:ext cx="4559425" cy="3979585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일부 검증손실은 안정적이지 못함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기준 모델의 성능을 앞지르기 </a:t>
            </a:r>
            <a:r>
              <a:rPr lang="ko-KR" altLang="en-US" sz="2000" dirty="0" err="1"/>
              <a:t>쉽지않음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/>
              <a:t>기준모델의 </a:t>
            </a:r>
            <a:r>
              <a:rPr lang="ko-KR" altLang="en-US" sz="2000" dirty="0" err="1"/>
              <a:t>오차값</a:t>
            </a:r>
            <a:r>
              <a:rPr lang="en-US" altLang="ko-KR" sz="2000" dirty="0"/>
              <a:t>(0.29)</a:t>
            </a:r>
            <a:r>
              <a:rPr lang="ko-KR" altLang="en-US" sz="2000" dirty="0"/>
              <a:t>보다 크게 나옴</a:t>
            </a:r>
            <a:endParaRPr lang="en-US" altLang="ko-KR" sz="2000" dirty="0"/>
          </a:p>
          <a:p>
            <a:r>
              <a:rPr lang="ko-KR" altLang="en-US" sz="2000" dirty="0"/>
              <a:t>기준모델은 우리가 적용한 상식이 많이 포함되어 있지만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모델은 </a:t>
            </a:r>
            <a:r>
              <a:rPr lang="ko-KR" altLang="en-US" sz="2000" dirty="0" err="1"/>
              <a:t>그렇지않음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03D027-E26B-411E-9A6C-5CCB163BB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006" y="418773"/>
            <a:ext cx="4506680" cy="60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638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6.3.5 </a:t>
            </a:r>
            <a:r>
              <a:rPr lang="ko-KR" altLang="en-US" sz="5400" dirty="0"/>
              <a:t>첫 번째 순환 신경망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2400" dirty="0"/>
              <a:t>첫 번째 완전연결 네트워크</a:t>
            </a:r>
            <a:r>
              <a:rPr lang="en-US" altLang="ko-KR" sz="2400" dirty="0"/>
              <a:t>(</a:t>
            </a:r>
            <a:r>
              <a:rPr lang="ko-KR" altLang="en-US" sz="2400" dirty="0"/>
              <a:t>간단한 </a:t>
            </a:r>
            <a:r>
              <a:rPr lang="ko-KR" altLang="en-US" sz="2400" dirty="0" err="1"/>
              <a:t>머신러닝</a:t>
            </a:r>
            <a:r>
              <a:rPr lang="ko-KR" altLang="en-US" sz="2400" dirty="0"/>
              <a:t> 모델</a:t>
            </a:r>
            <a:r>
              <a:rPr lang="en-US" altLang="ko-KR" sz="2400" dirty="0"/>
              <a:t>)</a:t>
            </a:r>
            <a:r>
              <a:rPr lang="ko-KR" altLang="en-US" sz="2400" dirty="0"/>
              <a:t>는 잘 작동하지 않음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시간개념을 잃어버리지 않게 입력데이터</a:t>
            </a:r>
            <a:r>
              <a:rPr lang="en-US" altLang="ko-KR" sz="2400" dirty="0"/>
              <a:t>(</a:t>
            </a:r>
            <a:r>
              <a:rPr lang="ko-KR" altLang="en-US" sz="2400" dirty="0"/>
              <a:t>시퀀스 데이터</a:t>
            </a:r>
            <a:r>
              <a:rPr lang="en-US" altLang="ko-KR" sz="2400" dirty="0"/>
              <a:t>)</a:t>
            </a:r>
            <a:r>
              <a:rPr lang="ko-KR" altLang="en-US" sz="2400" dirty="0"/>
              <a:t>를 그대로 사용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시퀀스데이터에 잘 들어맞는 순환 시퀀스 처리모델 사용</a:t>
            </a:r>
            <a:r>
              <a:rPr lang="en-US" altLang="ko-KR" sz="2400" dirty="0"/>
              <a:t>-&gt;</a:t>
            </a:r>
            <a:r>
              <a:rPr lang="ko-KR" altLang="en-US" sz="2400" dirty="0"/>
              <a:t>데이터 포인터의 시간순서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67688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altLang="ko-KR" sz="2400"/>
              <a:t>GRU</a:t>
            </a:r>
            <a:r>
              <a:rPr lang="ko-KR" altLang="en-US" sz="2400"/>
              <a:t>를 사용한 모델 훈련</a:t>
            </a:r>
            <a:r>
              <a:rPr lang="en-US" altLang="ko-KR" sz="2400"/>
              <a:t>, </a:t>
            </a:r>
            <a:r>
              <a:rPr lang="ko-KR" altLang="en-US" sz="2400"/>
              <a:t>평가</a:t>
            </a:r>
            <a:endParaRPr lang="ko-KR" altLang="en-US" sz="24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24" name="내용 개체 틀 6">
            <a:extLst>
              <a:ext uri="{FF2B5EF4-FFF2-40B4-BE49-F238E27FC236}">
                <a16:creationId xmlns:a16="http://schemas.microsoft.com/office/drawing/2014/main" id="{D52E601E-10DE-400B-82DB-ED97179B4ADE}"/>
              </a:ext>
            </a:extLst>
          </p:cNvPr>
          <p:cNvSpPr txBox="1">
            <a:spLocks/>
          </p:cNvSpPr>
          <p:nvPr/>
        </p:nvSpPr>
        <p:spPr>
          <a:xfrm>
            <a:off x="159341" y="2206555"/>
            <a:ext cx="5326802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/>
          </a:p>
        </p:txBody>
      </p:sp>
      <p:sp>
        <p:nvSpPr>
          <p:cNvPr id="20" name="내용 개체 틀 6">
            <a:extLst>
              <a:ext uri="{FF2B5EF4-FFF2-40B4-BE49-F238E27FC236}">
                <a16:creationId xmlns:a16="http://schemas.microsoft.com/office/drawing/2014/main" id="{3D9AA2F2-A2D5-45F5-95DF-5A17105A0F4B}"/>
              </a:ext>
            </a:extLst>
          </p:cNvPr>
          <p:cNvSpPr txBox="1">
            <a:spLocks/>
          </p:cNvSpPr>
          <p:nvPr/>
        </p:nvSpPr>
        <p:spPr>
          <a:xfrm>
            <a:off x="311741" y="2358955"/>
            <a:ext cx="5326802" cy="4103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GRU</a:t>
            </a:r>
            <a:r>
              <a:rPr lang="ko-KR" altLang="en-US" sz="1800" dirty="0"/>
              <a:t>는 순환 신경망으로서 </a:t>
            </a:r>
            <a:r>
              <a:rPr lang="en-US" altLang="ko-KR" sz="1800" dirty="0"/>
              <a:t>LSTM</a:t>
            </a:r>
            <a:r>
              <a:rPr lang="ko-KR" altLang="en-US" sz="1800" dirty="0"/>
              <a:t>과 같은 원리로 작동하지만 조금 더 간결하고 계산 비용이 </a:t>
            </a:r>
            <a:r>
              <a:rPr lang="ko-KR" altLang="en-US" sz="1800" dirty="0" err="1"/>
              <a:t>덜듬</a:t>
            </a:r>
            <a:r>
              <a:rPr lang="en-US" altLang="ko-KR" sz="1800" dirty="0"/>
              <a:t>-&gt;</a:t>
            </a:r>
            <a:r>
              <a:rPr lang="ko-KR" altLang="en-US" sz="1800" dirty="0"/>
              <a:t>그래서 </a:t>
            </a:r>
            <a:r>
              <a:rPr lang="en-US" altLang="ko-KR" sz="1800" dirty="0"/>
              <a:t>LSTM</a:t>
            </a:r>
            <a:r>
              <a:rPr lang="ko-KR" altLang="en-US" sz="1800" dirty="0"/>
              <a:t>보다 학습능력이 높지 않을 수 있음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시퀀스를 펼쳐서 처리하는 완전연결 네트워크</a:t>
            </a:r>
            <a:r>
              <a:rPr lang="en-US" altLang="ko-KR" sz="1800" dirty="0"/>
              <a:t>(</a:t>
            </a:r>
            <a:r>
              <a:rPr lang="ko-KR" altLang="en-US" sz="1800" dirty="0"/>
              <a:t>간단한 </a:t>
            </a:r>
            <a:r>
              <a:rPr lang="ko-KR" altLang="en-US" sz="1800" dirty="0" err="1"/>
              <a:t>머신러닝모델</a:t>
            </a:r>
            <a:r>
              <a:rPr lang="en-US" altLang="ko-KR" sz="1800" dirty="0"/>
              <a:t>)</a:t>
            </a:r>
            <a:r>
              <a:rPr lang="ko-KR" altLang="en-US" sz="1800" dirty="0"/>
              <a:t>보다 순환 네트워크가   </a:t>
            </a:r>
            <a:r>
              <a:rPr lang="ko-KR" altLang="en-US" sz="1800" dirty="0" err="1"/>
              <a:t>순서있는</a:t>
            </a:r>
            <a:r>
              <a:rPr lang="ko-KR" altLang="en-US" sz="1800" dirty="0"/>
              <a:t> 데이터를 처리하는데 더 적합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학습결과 상식 수준의 모델의 성능을 크게 뛰어넘음 </a:t>
            </a:r>
            <a:r>
              <a:rPr lang="en-US" altLang="ko-KR" sz="1800" dirty="0"/>
              <a:t>-&gt;</a:t>
            </a:r>
            <a:r>
              <a:rPr lang="ko-KR" altLang="en-US" sz="1800" dirty="0"/>
              <a:t>새로운 검증 </a:t>
            </a:r>
            <a:r>
              <a:rPr lang="en-US" altLang="ko-KR" sz="1800" dirty="0"/>
              <a:t>MAE</a:t>
            </a:r>
            <a:r>
              <a:rPr lang="ko-KR" altLang="en-US" sz="1800" dirty="0"/>
              <a:t>는 </a:t>
            </a:r>
            <a:r>
              <a:rPr lang="en-US" altLang="ko-KR" sz="1800" dirty="0"/>
              <a:t>0.265</a:t>
            </a:r>
            <a:r>
              <a:rPr lang="ko-KR" altLang="en-US" sz="1800" dirty="0"/>
              <a:t>이하</a:t>
            </a:r>
            <a:r>
              <a:rPr lang="en-US" altLang="ko-KR" sz="1800" dirty="0"/>
              <a:t>(</a:t>
            </a:r>
            <a:r>
              <a:rPr lang="ko-KR" altLang="en-US" sz="1800" dirty="0"/>
              <a:t>과대적합 시작하는 곳</a:t>
            </a:r>
            <a:r>
              <a:rPr lang="en-US" altLang="ko-KR" sz="1800" dirty="0"/>
              <a:t>)</a:t>
            </a:r>
            <a:r>
              <a:rPr lang="ko-KR" altLang="en-US" sz="1800" dirty="0"/>
              <a:t>이고 섭씨로 복원하면 </a:t>
            </a:r>
            <a:r>
              <a:rPr lang="en-US" altLang="ko-KR" sz="1800" dirty="0"/>
              <a:t>2.35</a:t>
            </a:r>
            <a:r>
              <a:rPr lang="ko-KR" altLang="en-US" sz="1800" dirty="0"/>
              <a:t>도 초기 에러 </a:t>
            </a:r>
            <a:r>
              <a:rPr lang="en-US" altLang="ko-KR" sz="1800" dirty="0"/>
              <a:t>2.57</a:t>
            </a:r>
            <a:r>
              <a:rPr lang="ko-KR" altLang="en-US" sz="1800" dirty="0"/>
              <a:t>도 보다 적음</a:t>
            </a:r>
            <a:r>
              <a:rPr lang="en-US" altLang="ko-KR" sz="1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11E8DF-392C-4F91-97BD-BEDB753D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84" y="755818"/>
            <a:ext cx="4816946" cy="23523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B0E130-7AE7-491D-A952-73744B134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299" y="3350099"/>
            <a:ext cx="4364120" cy="27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407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AC60-B1EB-4F45-9FAD-7E1C0E21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52" y="221439"/>
            <a:ext cx="11107138" cy="1188950"/>
          </a:xfrm>
        </p:spPr>
        <p:txBody>
          <a:bodyPr anchor="b">
            <a:normAutofit/>
          </a:bodyPr>
          <a:lstStyle/>
          <a:p>
            <a:r>
              <a:rPr lang="en-US" altLang="ko-KR" sz="3400" dirty="0"/>
              <a:t>6.3.6 </a:t>
            </a:r>
            <a:r>
              <a:rPr lang="ko-KR" altLang="en-US" sz="3400" dirty="0"/>
              <a:t>과대적합을 감소하기 위해 순환 </a:t>
            </a:r>
            <a:r>
              <a:rPr lang="ko-KR" altLang="en-US" sz="3400" dirty="0" err="1"/>
              <a:t>드롭아웃</a:t>
            </a:r>
            <a:r>
              <a:rPr lang="ko-KR" altLang="en-US" sz="3400" dirty="0"/>
              <a:t>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60A6A2-82F8-410C-B05D-F9F149C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2400" dirty="0" err="1"/>
              <a:t>드롭아웃이없는</a:t>
            </a:r>
            <a:r>
              <a:rPr lang="ko-KR" altLang="en-US" sz="2400" dirty="0"/>
              <a:t> </a:t>
            </a:r>
            <a:r>
              <a:rPr lang="en-US" altLang="ko-KR" sz="2400" dirty="0"/>
              <a:t>GRU</a:t>
            </a:r>
            <a:r>
              <a:rPr lang="ko-KR" altLang="en-US" sz="2400" dirty="0"/>
              <a:t>를 사용하여 훈련했을 때 </a:t>
            </a:r>
            <a:r>
              <a:rPr lang="ko-KR" altLang="en-US" sz="2400" dirty="0" err="1"/>
              <a:t>과적합</a:t>
            </a:r>
            <a:r>
              <a:rPr lang="ko-KR" altLang="en-US" sz="2400" dirty="0"/>
              <a:t> 발생                </a:t>
            </a:r>
            <a:r>
              <a:rPr lang="en-US" altLang="ko-KR" sz="2400" dirty="0"/>
              <a:t>-&gt; </a:t>
            </a:r>
            <a:r>
              <a:rPr lang="ko-KR" altLang="en-US" sz="2400" dirty="0"/>
              <a:t>훈련데이터를 층에 </a:t>
            </a:r>
            <a:r>
              <a:rPr lang="ko-KR" altLang="en-US" sz="2400" dirty="0" err="1"/>
              <a:t>주입할때</a:t>
            </a:r>
            <a:r>
              <a:rPr lang="ko-KR" altLang="en-US" sz="2400" dirty="0"/>
              <a:t> 데이터에 있는 우연한 상관관계를 깨트리기 위해 입력 층의 유닛을 랜덤하게 끄는 기법인 </a:t>
            </a:r>
            <a:r>
              <a:rPr lang="ko-KR" altLang="en-US" sz="2400" dirty="0" err="1"/>
              <a:t>드롭아웃</a:t>
            </a:r>
            <a:r>
              <a:rPr lang="ko-KR" altLang="en-US" sz="2400" dirty="0"/>
              <a:t> 사용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순환 층 이전에 </a:t>
            </a:r>
            <a:r>
              <a:rPr lang="ko-KR" altLang="en-US" sz="2400" dirty="0" err="1"/>
              <a:t>드롭아웃을</a:t>
            </a:r>
            <a:r>
              <a:rPr lang="ko-KR" altLang="en-US" sz="2400" dirty="0"/>
              <a:t> 적용하면 학습에 더 방해되는 것으로 오랫동안 </a:t>
            </a:r>
            <a:r>
              <a:rPr lang="ko-KR" altLang="en-US" sz="2400" dirty="0" err="1"/>
              <a:t>알려져있었으나</a:t>
            </a:r>
            <a:r>
              <a:rPr lang="ko-KR" altLang="en-US" sz="2400" dirty="0"/>
              <a:t> 동일한 </a:t>
            </a:r>
            <a:r>
              <a:rPr lang="ko-KR" altLang="en-US" sz="2400" dirty="0" err="1"/>
              <a:t>드롭아웃</a:t>
            </a:r>
            <a:r>
              <a:rPr lang="ko-KR" altLang="en-US" sz="2400" dirty="0"/>
              <a:t> 마스크를 모든 타임스텝에 적용하는 것으로 해결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0447108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6Hox9mqYEa.JddjP_OC2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CftR0v82UOx40hfpIcJH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ai4M6pjdkyRK5BmJFQkN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F_qTDyAf0KT44QR3HDSV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t1h.egbUiY5c0as_UvM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Q13dL79jUisopsREZOY4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9fYaizy7EWWUory3RIX8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kDIiHWoZUiN44cahPKCl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0U1JKnec0yTRssZS_A7T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6Hox9mqYEa.JddjP_OC2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VHu5mHs0ESwkTC6AxNV_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VHu5mHs0ESwkTC6AxNV_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wHtqt11EqGNn.JICHuh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wHtqt11EqGNn.JICHuh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CftR0v82UOx40hfpIcJH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F_qTDyAf0KT44QR3HDSV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t1h.egbUiY5c0as_UvM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Q13dL79jUisopsREZOY4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9fYaizy7EWWUory3RIX8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kDIiHWoZUiN44cahPKCl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CftR0v82UOx40hfpIcJH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0U1JKnec0yTRssZS_A7T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6Hox9mqYEa.JddjP_OC2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VHu5mHs0ESwkTC6AxNV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wHtqt11EqGNn.JICHuh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s1YwcR8UG08sQwT55Rb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ai4M6pjdkyRK5BmJFQkN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s1YwcR8UG08sQwT55Rb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s1YwcR8UG08sQwT55Rb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s1YwcR8UG08sQwT55Rb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F_qTDyAf0KT44QR3HDSV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s1YwcR8UG08sQwT55Rb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s1YwcR8UG08sQwT55Rb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s1YwcR8UG08sQwT55Rb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t1h.egbUiY5c0as_UvM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s1YwcR8UG08sQwT55Rb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Q13dL79jUisopsREZOY4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s1YwcR8UG08sQwT55Rb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9fYaizy7EWWUory3RIX8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s1YwcR8UG08sQwT55Rb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s1YwcR8UG08sQwT55Rb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kDIiHWoZUiN44cahPKCl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0U1JKnec0yTRssZS_A7T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7YMu_4KUuS39b6yWv3p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5194</Words>
  <Application>Microsoft Office PowerPoint</Application>
  <PresentationFormat>와이드스크린</PresentationFormat>
  <Paragraphs>811</Paragraphs>
  <Slides>115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9" baseType="lpstr">
      <vt:lpstr>Apple SD Gothic Neo</vt:lpstr>
      <vt:lpstr>Arial Unicode MS</vt:lpstr>
      <vt:lpstr>Helvetica Neue</vt:lpstr>
      <vt:lpstr>Noto Sans</vt:lpstr>
      <vt:lpstr>Noto Sans KR</vt:lpstr>
      <vt:lpstr>Sandoll 고딕Neo1유니코드 03 Lt</vt:lpstr>
      <vt:lpstr>Sandoll 고딕Neo2유니 06 Bd</vt:lpstr>
      <vt:lpstr>Spoqa Han Sans</vt:lpstr>
      <vt:lpstr>맑은 고딕</vt:lpstr>
      <vt:lpstr>Arial</vt:lpstr>
      <vt:lpstr>Symbol</vt:lpstr>
      <vt:lpstr>Wingdings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순환 신경망의 성능과 일반화 능력을  향상시키기 위한 세가지 고급기술</vt:lpstr>
      <vt:lpstr>6.3.1 기온 예측 문제</vt:lpstr>
      <vt:lpstr>날씨 데이터셋 조사</vt:lpstr>
      <vt:lpstr>전체 온도 데이터셋 확인</vt:lpstr>
      <vt:lpstr>데이터셋의 처음 10일간의 온도</vt:lpstr>
      <vt:lpstr>6.3.2 데이터 준비</vt:lpstr>
      <vt:lpstr>데이터 정규화</vt:lpstr>
      <vt:lpstr>제네레이터 함수</vt:lpstr>
      <vt:lpstr>함수의 매개변수</vt:lpstr>
      <vt:lpstr>훈련, 검증, 테스트 제네레이터 준비</vt:lpstr>
      <vt:lpstr>6.3.3 상식 수준의 기준점</vt:lpstr>
      <vt:lpstr>상식적인 기준 모델의 MAE 계산 후 섭씨로 변환</vt:lpstr>
      <vt:lpstr>6.3.4 기본적인 머신 러닝방법</vt:lpstr>
      <vt:lpstr>머신러닝 모델 훈련하고 평가</vt:lpstr>
      <vt:lpstr>결과 그래프 확인</vt:lpstr>
      <vt:lpstr>6.3.5 첫 번째 순환 신경망</vt:lpstr>
      <vt:lpstr>GRU를 사용한 모델 훈련, 평가</vt:lpstr>
      <vt:lpstr>6.3.6 과대적합을 감소하기 위해 순환 드롭아웃 사용하기</vt:lpstr>
      <vt:lpstr>드롭아웃 적용한 GRU를 사용한 모델 훈련, 평가</vt:lpstr>
      <vt:lpstr>6.3.7 스태킹 순환 층</vt:lpstr>
      <vt:lpstr>드롭아웃 적용 &amp; 스태킹한 GRU모델 훈련,평가</vt:lpstr>
      <vt:lpstr>6.3.8 양방향 RNN 사용하기</vt:lpstr>
      <vt:lpstr>거꾸로 뒤집힌 시퀀스로 훈련된 GRU네트워크 사용</vt:lpstr>
      <vt:lpstr>양방향 LSTM훈련, 평가 양방향 GRU 훈련,평가</vt:lpstr>
      <vt:lpstr>6.3.9 더 나아가서</vt:lpstr>
      <vt:lpstr>6.3.10 정리</vt:lpstr>
      <vt:lpstr>PowerPoint 프레젠테이션</vt:lpstr>
      <vt:lpstr>6.4.1 시퀀스 데이터를 위한 1D 합성곱 이해하기</vt:lpstr>
      <vt:lpstr>1D 합성곱 작동방식</vt:lpstr>
      <vt:lpstr>6.4.2 시퀀스 데이터를 위한 1D 풀링</vt:lpstr>
      <vt:lpstr>6.4.3 1D 컨브넷 구현</vt:lpstr>
      <vt:lpstr>6.4.4 CNN과 RNN을 연결하여 긴 시퀀스 처리하기</vt:lpstr>
      <vt:lpstr>6.4.5 정리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영환</dc:creator>
  <cp:lastModifiedBy>bheung@naver.com</cp:lastModifiedBy>
  <cp:revision>23</cp:revision>
  <dcterms:created xsi:type="dcterms:W3CDTF">2021-01-13T02:31:56Z</dcterms:created>
  <dcterms:modified xsi:type="dcterms:W3CDTF">2021-01-13T14:38:42Z</dcterms:modified>
</cp:coreProperties>
</file>